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</p:sldIdLst>
  <p:sldSz cx="6858000" cy="9144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ลักษณะสีปานกลาง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ลักษณะสีเข้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580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59F38-F070-4C24-A1B5-30F5F898D385}" type="datetimeFigureOut">
              <a:rPr lang="th-TH" smtClean="0"/>
              <a:pPr/>
              <a:t>01/10/62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28A8-FC14-42A0-A3BC-9EB6D80D29A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07241" y="1073286"/>
            <a:ext cx="5829300" cy="2454542"/>
          </a:xfrm>
        </p:spPr>
        <p:txBody>
          <a:bodyPr>
            <a:normAutofit/>
          </a:bodyPr>
          <a:lstStyle/>
          <a:p>
            <a:r>
              <a:rPr lang="th-TH" sz="1800" dirty="0"/>
              <a:t/>
            </a:r>
            <a:br>
              <a:rPr lang="th-TH" sz="1800" dirty="0"/>
            </a:br>
            <a:r>
              <a:rPr lang="th-TH" sz="1800" dirty="0"/>
              <a:t/>
            </a:r>
            <a:br>
              <a:rPr lang="th-TH" sz="1800" dirty="0"/>
            </a:br>
            <a:r>
              <a:rPr lang="th-TH" sz="1800" dirty="0"/>
              <a:t/>
            </a:r>
            <a:br>
              <a:rPr lang="th-TH" sz="1800" dirty="0"/>
            </a:br>
            <a:r>
              <a:rPr lang="th-TH" sz="1800" dirty="0"/>
              <a:t/>
            </a:r>
            <a:br>
              <a:rPr lang="th-TH" sz="1800" dirty="0"/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โครงงานวิทยาศาสตร์ 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cs typeface="TH SarabunPSK"/>
              </a:rPr>
              <a:t>วิชาการศึกษาค้นคว้าและสร้างองค์ความรู้</a:t>
            </a:r>
            <a:r>
              <a:rPr lang="th-TH" sz="2600" b="1" dirty="0">
                <a:latin typeface="TH SarabunPSK" panose="020B0500040200020003" pitchFamily="34" charset="-34"/>
                <a:cs typeface="TH SarabunPSK"/>
              </a:rPr>
              <a:t> 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(IS2) 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  การทำโคมไฟจากไม้ไอ</a:t>
            </a:r>
            <a:r>
              <a:rPr lang="th-TH" sz="2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endParaRPr lang="th-TH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2987824"/>
            <a:ext cx="5186382" cy="5823528"/>
          </a:xfrm>
        </p:spPr>
        <p:txBody>
          <a:bodyPr>
            <a:normAutofit/>
          </a:bodyPr>
          <a:lstStyle/>
          <a:p>
            <a:endParaRPr lang="th-TH" sz="1900" b="1" dirty="0">
              <a:solidFill>
                <a:schemeClr val="tx1"/>
              </a:solidFill>
            </a:endParaRP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จัดทำโดย.      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ด.ช.ปริญญา ดวง</a:t>
            </a:r>
            <a:r>
              <a:rPr lang="th-TH" sz="20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เพ็ชร์</a:t>
            </a: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en-US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เลขที่ 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ด.ช.ภักติ</a:t>
            </a:r>
            <a:r>
              <a:rPr lang="th-TH" sz="20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เชษฐ์</a:t>
            </a: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สุขสำอาง     เลขที่28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ด.ญ.</a:t>
            </a:r>
            <a:r>
              <a:rPr lang="th-TH" sz="20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สุธินี</a:t>
            </a: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พิมพา              เลขที่36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ด.ญ.กุลณัฐ อ่วมอารี           เลขที่37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เสนอ</a:t>
            </a:r>
          </a:p>
          <a:p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ครู สงวน เถกิงผล </a:t>
            </a:r>
          </a:p>
          <a:p>
            <a:endParaRPr lang="th-TH" sz="20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ชั้นมัธยมศึกษาปีที่3/8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โรงเรียนสตรีอ่างทอง อำเภอเมือง จังหวัดอ่างทอง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สำนักงานเขตพื้นที่การศึกษา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ภาคเรียนที่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</a:t>
            </a:r>
            <a:r>
              <a:rPr lang="en-US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endParaRPr lang="th-TH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รูปภาพ 4">
            <a:extLst>
              <a:ext uri="{FF2B5EF4-FFF2-40B4-BE49-F238E27FC236}">
                <a16:creationId xmlns:a16="http://schemas.microsoft.com/office/drawing/2014/main" xmlns="" id="{54FDB29B-7698-0844-B8EE-0E5CA0527B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2423" y="-29705"/>
            <a:ext cx="1918936" cy="22775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57232" y="571472"/>
            <a:ext cx="5643602" cy="835824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sz="1600" dirty="0"/>
              <a:t>                  </a:t>
            </a:r>
          </a:p>
          <a:p>
            <a:pPr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ประวัติของหลอดไฟ</a:t>
            </a:r>
          </a:p>
          <a:p>
            <a:pPr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ปี 2443 มีการคิดค้น หลอดไฟแบบไส้ ครั้งแรกขึ้นในโลกโดย 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เซอร์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โจเซฟ สวอน ได้นำแนวคิด จากนักวิทยาศาสตร์ มาพัฒนาต่อ จนสร้างหลอดไฟได้สำเร็จ แต่ไม่ได้พัฒนาระบบไฟฟ้าขึ้นทำให้คนที่ซื้อหลอดไฟ ของ สวอน ต้องหาซื้อเครื่องปั่นไฟ ก่อให้เกิดความยุ่งยากในการใช้งานมาก ต่อมา ทาง โท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มัส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เอดิสัน ได้สามารถสร้างหลอดไฟแบบไส้ขึ้นมาได้บ้าง และนอกจากนั้น โท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มัส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เอดิสัน ยังได้พัฒนาระบบไฟฟ้า ขึ้นมา ควบคู่กับหลอดไฟและแจกจ่ายไฟ ไปยังบ้านเรือน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ทำให้ หลอดไฟของเขาได้รับความนิยม มากกว่า หลอดของ ทางสวอน จนในที่สุด คนทั่วไป เกิดความเข้าใจกันว่า เอดิสัน คือผู้คิดค้น หลอดไฟ เป็นคนแรกของโลก หลอดไฟของเอดิสัน ทำจากแท่งคาร์บอน ต่อมาปี 2453 ได้มีการ คิดค้นไส้หลอดที่ทำจากทังสเตน ขึ้นในโลก  เนื่องจากหลอดไฟ ของเอดิสันทำจากคาร์บอน จึงมีอายุการใช้สั้น เพียง 13 ชั่วโมง และจากปัญหานี้ ต่อมา วิลเลี่ยม เด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วิส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ได้คิดค้นไส้หลอด ที่ทำมาจาก ทังสเตน ซึ่งสามารถทนความร้อนได้สูงถึง3,419 องศา </a:t>
            </a:r>
            <a:r>
              <a:rPr lang="af-ZA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ในขณะที่ไส้หลอด มีอุณหภูมิสูง 2,456 องศา ทำให้ปัญหาไส้หลอดขาดง่ายหมดไป แต่ปัญหาที่ตามมาอีกก็คือเมื่อไส้ทังสเตนร้อน จะมีอานุภาคบางส่วนหลุดไป เกาะกับผิวหลอดไฟ ทำให้หลังจากใช้งานไปได้ระยะหนึ่ง หลอดไฟก็จะมีแสงลดลงจนในที่สุด แสงไฟก็จะมัวจนใช้งานต่อไปไม่ได้ จากปัญหาเรื่องแสงไฟที่ลดลง ทำให้บรรดานักวิทยาศาสตร์ ต่างก็พยายามค้นคว้าหาแนวทางการพัฒนาหลอดไฟกันต่อไปปี 2477 ได้มีการ คิดค้น หลอดนีออน เกิดขึ้นในโลก โดย มิสเตอร์.จอร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์จ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คลอสิค หลักการทำงานคือบรรจุไอปรอทเข้าไปในหลอดและฉาบผิวหลอดแก้วด้านใน ด้วยฟอสฟอรัส หรือสารเรืองแสงเมื่อปล่อยกระแสไฟฟ้าเข้าไป ไอปรอทจะถูกกระตุ้นและแผ่พลังงานออกมาในรูปของรังสีที่มีความยาวคลื่น 254 </a:t>
            </a:r>
          </a:p>
          <a:p>
            <a:endParaRPr lang="th-TH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6072206" y="214282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28670" y="642910"/>
            <a:ext cx="5672134" cy="850109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h-TH" sz="9600" b="1" dirty="0">
                <a:latin typeface="TH SarabunPSK" pitchFamily="34" charset="-34"/>
                <a:cs typeface="TH SarabunPSK" pitchFamily="34" charset="-34"/>
              </a:rPr>
              <a:t>ประวัติของหลอดไฟ</a:t>
            </a:r>
          </a:p>
          <a:p>
            <a:pPr>
              <a:buNone/>
            </a:pP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                     ซึ่งเป็นความยาวคลื่นที่สายตามองไม่เห็นและเป็นอันตราย รังสีที่ไอปรอทแผ่ออกมาจะกระทบกับสารเรื่องแสงที่ผนังหลอด สารเรืองแรงจะดูดซับรังสีที่เป็นอันตรายเอาไว้และตัวมันเองจะแผ่พลังงานในรูป ของคลื่นที่มีความถี่ ที่สายตาคนมองเห็นได้ออกมาแทน ที่เรียกว่าแสงขาวอุ่น เรียกหลอดพวกนี้ว่า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ฟลูออเรสเซนต์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af-ZA" sz="8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แต่เรามักเรียกว่าหลอดนีออนกันจนชิน ซึ่งในการใช้งานจริงๆ ต้องมีอุปกรณ์อื่นๆ ช่วยคือ สตาร์ทเตอร์และบา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ลาสท์</a:t>
            </a:r>
            <a:r>
              <a:rPr lang="af-ZA" sz="8800" dirty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ปี 2503 ได้มีการคิดค้น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เมทัลฮาไลด์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ขึ้นมาได้ เทคโนโลยีได้แบ่งสาย</a:t>
            </a:r>
          </a:p>
          <a:p>
            <a:pPr>
              <a:buNone/>
            </a:pP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       การพัฒนาหลอดไฟ ออกเป็น 2 สาย</a:t>
            </a:r>
          </a:p>
          <a:p>
            <a:pPr>
              <a:buNone/>
            </a:pP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       1.ใช้หลักการทำให้เกิดความร้อนจนเปล่งแสงได้แก่ หลอดไส้ 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เอดิ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สัน หลอดไส้ทังสเตน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ฮาโล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เจน</a:t>
            </a:r>
          </a:p>
          <a:p>
            <a:pPr>
              <a:buNone/>
            </a:pP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       2.ใช้หลักการปล่อยประจุในก๊าซหลอดความดันสูง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เมทัลฮาไลด์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,หลอดโซเดียมความดันสูงหลอดความดันต่ำ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ฟลูออเรสเซนต์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หลอดโซเดียมความดันต่ำหลอด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เมทัลฮาไลด์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เป็นหลอดไฟที่ประสิทธิภาพ การให้แสงสว่างสูงแต่ก็ใช้พลังงานสูงมากเป็นเงาตามตัว ตั้งแต่ 100-3,500อายการใช้งานปานกลาง คือ 8,000 - 10,000 </a:t>
            </a:r>
            <a:r>
              <a:rPr lang="af-ZA" sz="8800" dirty="0">
                <a:latin typeface="TH SarabunPSK" pitchFamily="34" charset="-34"/>
                <a:cs typeface="TH SarabunPSK" pitchFamily="34" charset="-34"/>
              </a:rPr>
              <a:t>hrs 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เหมาะกับงานติดตั้งหลอดในที่สูง ตั้งแต่ 6 เมตร ขึ้นไป การจุดติดหลอดไฟ จะต้องรอเวลาการ สตาร์ท ประมาณ 3-5 นาที แสงสว่างสูงสุดรอ 15 นาทีที่ผ่านมา หลอด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เมทัล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 ได้รับความนิยมกันอย่างแพร่หลายในโรงงานอุตสาหกรรม แต่ในปัจจุบัน เกิดวิกฤตพลังงาน ค่าไฟฟ้าแพงขึ้นเรื่อยๆทำให้หลายๆโรงงาน พยายามจะหาวิธี เปลี่ยนระบบไฟ </a:t>
            </a:r>
            <a:r>
              <a:rPr lang="th-TH" sz="8800" dirty="0" err="1">
                <a:latin typeface="TH SarabunPSK" pitchFamily="34" charset="-34"/>
                <a:cs typeface="TH SarabunPSK" pitchFamily="34" charset="-34"/>
              </a:rPr>
              <a:t>เมทัลฮาไลด์</a:t>
            </a:r>
            <a:r>
              <a:rPr lang="th-TH" sz="8800" dirty="0">
                <a:latin typeface="TH SarabunPSK" pitchFamily="34" charset="-34"/>
                <a:cs typeface="TH SarabunPSK" pitchFamily="34" charset="-34"/>
              </a:rPr>
              <a:t>ซึ่งกินไฟมากเป็นระบบไฟ แบบอื่นๆ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00108" y="366184"/>
            <a:ext cx="5514992" cy="1524000"/>
          </a:xfrm>
        </p:spPr>
        <p:txBody>
          <a:bodyPr>
            <a:norm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บทที่3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อุปกรณ์และวิธีดำเนินงาน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000108" y="2133601"/>
            <a:ext cx="5514992" cy="603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1900" b="1" dirty="0"/>
              <a:t>      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วัสดุอุปกรณ์</a:t>
            </a:r>
          </a:p>
          <a:p>
            <a:pPr>
              <a:buNone/>
            </a:pPr>
            <a:r>
              <a:rPr lang="th-TH" sz="22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-ไม้ไอ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ติม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                                         -ปืนกาว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-หลอดไฟ                                              -สายไฟ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-เทปสำหรับพันสายไฟ                            -เต้าเสียบ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-แท่งกาว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-อุปกรณ์ตกแต่งเพิ่มเติม</a:t>
            </a:r>
          </a:p>
          <a:p>
            <a:pPr>
              <a:buNone/>
            </a:pPr>
            <a:endParaRPr lang="th-TH" sz="1900" dirty="0"/>
          </a:p>
          <a:p>
            <a:pPr>
              <a:buNone/>
            </a:pPr>
            <a:r>
              <a:rPr lang="th-TH" sz="2400" b="1" dirty="0"/>
              <a:t>        </a:t>
            </a:r>
            <a:r>
              <a:rPr lang="th-TH" sz="2400" b="1" dirty="0" err="1"/>
              <a:t>วีธี</a:t>
            </a:r>
            <a:r>
              <a:rPr lang="th-TH" sz="2400" b="1" dirty="0"/>
              <a:t>การทำ</a:t>
            </a:r>
          </a:p>
          <a:p>
            <a:pPr>
              <a:buNone/>
            </a:pPr>
            <a:r>
              <a:rPr lang="th-TH" sz="2200" b="1" dirty="0"/>
              <a:t> -</a:t>
            </a:r>
            <a:r>
              <a:rPr lang="th-TH" sz="2200" dirty="0"/>
              <a:t>ทำฐานของโคมไฟโดยใช้ไม้ไอ</a:t>
            </a:r>
            <a:r>
              <a:rPr lang="th-TH" sz="2200" dirty="0" err="1"/>
              <a:t>ติม</a:t>
            </a:r>
            <a:r>
              <a:rPr lang="th-TH" sz="2200" dirty="0"/>
              <a:t> เรียงไขว้ไปมาและทากาวเพื่อให้ไม้ไอติ</a:t>
            </a:r>
            <a:r>
              <a:rPr lang="th-TH" sz="2200" dirty="0" err="1"/>
              <a:t>มติด</a:t>
            </a:r>
            <a:r>
              <a:rPr lang="th-TH" sz="2200" dirty="0"/>
              <a:t>กันและเจาะฐานสำหรับใส่หลอดไฟ</a:t>
            </a:r>
          </a:p>
          <a:p>
            <a:pPr>
              <a:buNone/>
            </a:pPr>
            <a:r>
              <a:rPr lang="th-TH" sz="2200" b="1" dirty="0"/>
              <a:t> -</a:t>
            </a:r>
            <a:r>
              <a:rPr lang="th-TH" sz="2200" dirty="0"/>
              <a:t>เจาะฐานสำหรับใส่หลอดไฟแล้ว และทำด้านที่เป็นผนัง</a:t>
            </a:r>
          </a:p>
          <a:p>
            <a:pPr>
              <a:buNone/>
            </a:pPr>
            <a:r>
              <a:rPr lang="th-TH" sz="2200" dirty="0"/>
              <a:t> -ประกอบด้านหลังและด้านบนให้สวยงาม</a:t>
            </a:r>
          </a:p>
          <a:p>
            <a:pPr>
              <a:buNone/>
            </a:pPr>
            <a:r>
              <a:rPr lang="th-TH" sz="2200" dirty="0"/>
              <a:t> -ติดตั้งหลอดไฟ</a:t>
            </a:r>
          </a:p>
          <a:p>
            <a:pPr>
              <a:buNone/>
            </a:pPr>
            <a:r>
              <a:rPr lang="th-TH" sz="2200" dirty="0"/>
              <a:t> -ตกแต่งเพิ่มเติม</a:t>
            </a:r>
          </a:p>
          <a:p>
            <a:endParaRPr lang="th-TH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7166" y="357158"/>
            <a:ext cx="6172200" cy="1524000"/>
          </a:xfrm>
        </p:spPr>
        <p:txBody>
          <a:bodyPr>
            <a:noAutofit/>
          </a:bodyPr>
          <a:lstStyle/>
          <a:p>
            <a:r>
              <a:rPr lang="th-TH" sz="2600" b="1" dirty="0">
                <a:latin typeface="TH SarabunPSK" pitchFamily="34" charset="-34"/>
                <a:cs typeface="TH SarabunPSK" pitchFamily="34" charset="-34"/>
              </a:rPr>
              <a:t>บทที่4</a:t>
            </a:r>
            <a:br>
              <a:rPr lang="th-TH" sz="2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6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6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600" b="1" dirty="0">
                <a:latin typeface="TH SarabunPSK" pitchFamily="34" charset="-34"/>
                <a:cs typeface="TH SarabunPSK" pitchFamily="34" charset="-34"/>
              </a:rPr>
              <a:t>ผลการดำเนินงาน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400" dirty="0">
                <a:latin typeface="TH SarabunPSK" pitchFamily="34" charset="-34"/>
                <a:cs typeface="TH SarabunPSK" pitchFamily="34" charset="-34"/>
              </a:rPr>
            </a:b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         จากการที่พวกเราได้ศึกษาไม้ไอติมสารพัดประโยชน์ทำให้พวกเรารู้จักใช้ไม้ไอ</a:t>
            </a:r>
            <a:r>
              <a:rPr lang="th-TH" sz="2400" dirty="0" err="1">
                <a:latin typeface="TH SarabunPSK" pitchFamily="34" charset="-34"/>
                <a:cs typeface="TH SarabunPSK" pitchFamily="34" charset="-34"/>
              </a:rPr>
              <a:t>ติม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ให้เกิดประโยชน์ ได้ผลสรุปผลการดำเนินโครงงาน ดังนี้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44" y="214282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9</a:t>
            </a:r>
          </a:p>
        </p:txBody>
      </p:sp>
      <p:sp>
        <p:nvSpPr>
          <p:cNvPr id="13" name="ตัวยึดเนื้อหา 2"/>
          <p:cNvSpPr txBox="1">
            <a:spLocks/>
          </p:cNvSpPr>
          <p:nvPr/>
        </p:nvSpPr>
        <p:spPr>
          <a:xfrm>
            <a:off x="-357214" y="0"/>
            <a:ext cx="6172200" cy="25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ตัวยึดเนื้อหา 2"/>
          <p:cNvSpPr txBox="1">
            <a:spLocks/>
          </p:cNvSpPr>
          <p:nvPr/>
        </p:nvSpPr>
        <p:spPr>
          <a:xfrm>
            <a:off x="685800" y="1928794"/>
            <a:ext cx="6172200" cy="25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1546" y="1976418"/>
            <a:ext cx="535785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ตอนที่ 1 </a:t>
            </a:r>
          </a:p>
          <a:p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ความพึงพอใจต่อโครงงานโคมไฟจากไม้ไอ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ติม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คำชี้แจง โปรดกำหนดระดับความพึงพอใจต่อโครงงานโคมไฟจากไม้ไอติม ✓ ลงในช่อง</a:t>
            </a:r>
          </a:p>
          <a:p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(5 = มากที่สุด 4 = มาก 3 = ปานกลาง 2 = น้อย 1 = น้อยมาก)</a:t>
            </a:r>
          </a:p>
          <a:p>
            <a:endParaRPr lang="th-TH" sz="2200" cap="all" dirty="0">
              <a:latin typeface="TH SarabunPSK" pitchFamily="34" charset="-34"/>
              <a:cs typeface="TH SarabunPSK" pitchFamily="34" charset="-34"/>
            </a:endParaRPr>
          </a:p>
          <a:p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5" name="Content Placeholder 34">
            <a:extLst>
              <a:ext uri="{FF2B5EF4-FFF2-40B4-BE49-F238E27FC236}">
                <a16:creationId xmlns:a16="http://schemas.microsoft.com/office/drawing/2014/main" xmlns="" id="{565DB870-C77D-433B-AB71-31B168248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1588575"/>
              </p:ext>
            </p:extLst>
          </p:nvPr>
        </p:nvGraphicFramePr>
        <p:xfrm>
          <a:off x="585715" y="4283966"/>
          <a:ext cx="3307632" cy="36725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1588">
                  <a:extLst>
                    <a:ext uri="{9D8B030D-6E8A-4147-A177-3AD203B41FA5}">
                      <a16:colId xmlns:a16="http://schemas.microsoft.com/office/drawing/2014/main" xmlns="" val="3171303394"/>
                    </a:ext>
                  </a:extLst>
                </a:gridCol>
                <a:gridCol w="2606044">
                  <a:extLst>
                    <a:ext uri="{9D8B030D-6E8A-4147-A177-3AD203B41FA5}">
                      <a16:colId xmlns:a16="http://schemas.microsoft.com/office/drawing/2014/main" xmlns="" val="1360780827"/>
                    </a:ext>
                  </a:extLst>
                </a:gridCol>
              </a:tblGrid>
              <a:tr h="964171">
                <a:tc>
                  <a:txBody>
                    <a:bodyPr/>
                    <a:lstStyle/>
                    <a:p>
                      <a:r>
                        <a:rPr lang="th-TH" sz="2200" dirty="0"/>
                        <a:t>       ลำดับ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/>
                        <a:t>    รายการประเมิน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7206742"/>
                  </a:ext>
                </a:extLst>
              </a:tr>
              <a:tr h="539936">
                <a:tc>
                  <a:txBody>
                    <a:bodyPr/>
                    <a:lstStyle/>
                    <a:p>
                      <a:r>
                        <a:rPr lang="th-TH" sz="2200" dirty="0"/>
                        <a:t>   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/>
                        <a:t>โคมไฟมีความสวยงาม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9221419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r>
                        <a:rPr lang="th-TH" sz="2200" dirty="0"/>
                        <a:t>   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/>
                        <a:t>ประหยัดค่าใช้จ่าย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1471961"/>
                  </a:ext>
                </a:extLst>
              </a:tr>
              <a:tr h="539936">
                <a:tc>
                  <a:txBody>
                    <a:bodyPr/>
                    <a:lstStyle/>
                    <a:p>
                      <a:r>
                        <a:rPr lang="th-TH" sz="2200" dirty="0"/>
                        <a:t>   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/>
                        <a:t>ใช้ทรัพยากรให้เป็นประโยชน์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5784173"/>
                  </a:ext>
                </a:extLst>
              </a:tr>
              <a:tr h="539936">
                <a:tc>
                  <a:txBody>
                    <a:bodyPr/>
                    <a:lstStyle/>
                    <a:p>
                      <a:r>
                        <a:rPr lang="th-TH" sz="2200" dirty="0"/>
                        <a:t>   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/>
                        <a:t>สะดวกต่อการใช้งาน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3828862"/>
                  </a:ext>
                </a:extLst>
              </a:tr>
              <a:tr h="539936">
                <a:tc>
                  <a:txBody>
                    <a:bodyPr/>
                    <a:lstStyle/>
                    <a:p>
                      <a:r>
                        <a:rPr lang="th-TH" sz="2200" dirty="0"/>
                        <a:t>   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/>
                        <a:t>มีความคิดสร้างสรรค์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6884288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xmlns="" id="{97CC8C2A-2AFD-4CFF-AFAB-0CE1AAC60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3207175"/>
              </p:ext>
            </p:extLst>
          </p:nvPr>
        </p:nvGraphicFramePr>
        <p:xfrm>
          <a:off x="3855484" y="4283968"/>
          <a:ext cx="2885884" cy="48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5884">
                  <a:extLst>
                    <a:ext uri="{9D8B030D-6E8A-4147-A177-3AD203B41FA5}">
                      <a16:colId xmlns:a16="http://schemas.microsoft.com/office/drawing/2014/main" xmlns="" val="175127945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h-TH" sz="2600" dirty="0"/>
                        <a:t>   ระดับความพึงพอใจ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7269107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xmlns="" id="{0F468DC4-9CE8-4839-9990-85FAB4BB1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3258145"/>
              </p:ext>
            </p:extLst>
          </p:nvPr>
        </p:nvGraphicFramePr>
        <p:xfrm>
          <a:off x="3861048" y="4716016"/>
          <a:ext cx="592808" cy="518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92808">
                  <a:extLst>
                    <a:ext uri="{9D8B030D-6E8A-4147-A177-3AD203B41FA5}">
                      <a16:colId xmlns:a16="http://schemas.microsoft.com/office/drawing/2014/main" xmlns="" val="3426739254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th-TH" dirty="0"/>
                        <a:t> 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2673190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xmlns="" id="{056EC537-CDC6-4559-B29C-BF26F673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7157480"/>
              </p:ext>
            </p:extLst>
          </p:nvPr>
        </p:nvGraphicFramePr>
        <p:xfrm>
          <a:off x="4437112" y="4716016"/>
          <a:ext cx="603701" cy="518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03701">
                  <a:extLst>
                    <a:ext uri="{9D8B030D-6E8A-4147-A177-3AD203B41FA5}">
                      <a16:colId xmlns:a16="http://schemas.microsoft.com/office/drawing/2014/main" xmlns="" val="58997172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th-TH" dirty="0"/>
                        <a:t>  2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73393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xmlns="" id="{9B124525-951B-447C-9E9C-BC4C7C102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860793"/>
              </p:ext>
            </p:extLst>
          </p:nvPr>
        </p:nvGraphicFramePr>
        <p:xfrm>
          <a:off x="4974645" y="4716016"/>
          <a:ext cx="614595" cy="518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14595">
                  <a:extLst>
                    <a:ext uri="{9D8B030D-6E8A-4147-A177-3AD203B41FA5}">
                      <a16:colId xmlns:a16="http://schemas.microsoft.com/office/drawing/2014/main" xmlns="" val="3567129131"/>
                    </a:ext>
                  </a:extLst>
                </a:gridCol>
              </a:tblGrid>
              <a:tr h="510203">
                <a:tc>
                  <a:txBody>
                    <a:bodyPr/>
                    <a:lstStyle/>
                    <a:p>
                      <a:r>
                        <a:rPr lang="th-TH" dirty="0"/>
                        <a:t> 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6651293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xmlns="" id="{9F846643-D07B-4E69-9001-3CB39E057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6888765"/>
              </p:ext>
            </p:extLst>
          </p:nvPr>
        </p:nvGraphicFramePr>
        <p:xfrm>
          <a:off x="5555592" y="4716016"/>
          <a:ext cx="610500" cy="518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10500">
                  <a:extLst>
                    <a:ext uri="{9D8B030D-6E8A-4147-A177-3AD203B41FA5}">
                      <a16:colId xmlns:a16="http://schemas.microsoft.com/office/drawing/2014/main" xmlns="" val="3814758984"/>
                    </a:ext>
                  </a:extLst>
                </a:gridCol>
              </a:tblGrid>
              <a:tr h="517622">
                <a:tc>
                  <a:txBody>
                    <a:bodyPr/>
                    <a:lstStyle/>
                    <a:p>
                      <a:r>
                        <a:rPr lang="th-TH" dirty="0"/>
                        <a:t>  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9402810"/>
                  </a:ext>
                </a:extLst>
              </a:tr>
            </a:tbl>
          </a:graphicData>
        </a:graphic>
      </p:graphicFrame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xmlns="" id="{70E8289A-B33D-40F2-91A7-054C8D4CA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6703048"/>
              </p:ext>
            </p:extLst>
          </p:nvPr>
        </p:nvGraphicFramePr>
        <p:xfrm>
          <a:off x="6119324" y="4716016"/>
          <a:ext cx="622043" cy="518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22043">
                  <a:extLst>
                    <a:ext uri="{9D8B030D-6E8A-4147-A177-3AD203B41FA5}">
                      <a16:colId xmlns:a16="http://schemas.microsoft.com/office/drawing/2014/main" xmlns="" val="1544584234"/>
                    </a:ext>
                  </a:extLst>
                </a:gridCol>
              </a:tblGrid>
              <a:tr h="517622">
                <a:tc>
                  <a:txBody>
                    <a:bodyPr/>
                    <a:lstStyle/>
                    <a:p>
                      <a:r>
                        <a:rPr lang="th-TH" dirty="0"/>
                        <a:t>  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6738739"/>
                  </a:ext>
                </a:extLst>
              </a:tr>
            </a:tbl>
          </a:graphicData>
        </a:graphic>
      </p:graphicFrame>
      <p:cxnSp>
        <p:nvCxnSpPr>
          <p:cNvPr id="8" name="ตัวเชื่อมต่อตรง 7"/>
          <p:cNvCxnSpPr/>
          <p:nvPr/>
        </p:nvCxnSpPr>
        <p:spPr>
          <a:xfrm>
            <a:off x="3871292" y="7380312"/>
            <a:ext cx="28700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3933056" y="7920372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ตัวเชื่อมต่อตรง 4"/>
          <p:cNvCxnSpPr/>
          <p:nvPr/>
        </p:nvCxnSpPr>
        <p:spPr>
          <a:xfrm>
            <a:off x="4437112" y="5220072"/>
            <a:ext cx="0" cy="270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5013176" y="5220072"/>
            <a:ext cx="0" cy="270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6143644" y="5220072"/>
            <a:ext cx="0" cy="270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5517232" y="5220072"/>
            <a:ext cx="0" cy="270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3871292" y="6876256"/>
            <a:ext cx="28700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>
            <a:off x="3871292" y="6372200"/>
            <a:ext cx="28700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3871292" y="5796136"/>
            <a:ext cx="28700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/>
          <p:nvPr/>
        </p:nvCxnSpPr>
        <p:spPr>
          <a:xfrm>
            <a:off x="6741368" y="5220072"/>
            <a:ext cx="0" cy="2700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933056" y="5298554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9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42312" y="5298554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17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046368" y="5298554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6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2066" y="5308952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6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17846" y="5308952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4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81488" y="585148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5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42312" y="585148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10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046368" y="585148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17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02066" y="589723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5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7846" y="589723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4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933056" y="642998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10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11296" y="642998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8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46368" y="6407492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9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02066" y="6407492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13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17846" y="6407492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2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939176" y="691954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7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60960" y="688906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8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046368" y="6919540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4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590234" y="6934036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15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21254" y="6938848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7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933056" y="7415604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11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11296" y="7463668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049776" y="7450896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7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78402" y="7463668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3</a:t>
            </a:r>
            <a:endParaRPr lang="th-TH" sz="23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175534" y="7431588"/>
            <a:ext cx="4258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TH SarabunPSK" pitchFamily="34" charset="-34"/>
                <a:cs typeface="TH SarabunPSK" pitchFamily="34" charset="-34"/>
              </a:rPr>
              <a:t>19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7166" y="357158"/>
            <a:ext cx="6172200" cy="1524000"/>
          </a:xfrm>
        </p:spPr>
        <p:txBody>
          <a:bodyPr>
            <a:norm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บทที่5</a:t>
            </a:r>
            <a:br>
              <a:rPr lang="th-TH" sz="2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2000" b="1" dirty="0"/>
              <a:t/>
            </a:r>
            <a:br>
              <a:rPr lang="th-TH" sz="2000" b="1" dirty="0"/>
            </a:b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สรุปผลการศึกษา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000108" y="2133601"/>
            <a:ext cx="5514992" cy="65818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     จากการศึกษาค้นคว้าโครงงานเรื่องโคมไฟไม้ไอ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ติม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  ผลการศึกษา                            พบว่า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1.   ไม้ไอติ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มสามาร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ถนำมาทำโคมไฟได้จริง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2.   ไม้ไอติ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มสามาร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ถนำใช้ประโยชน์ได้หลายอย่าง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3.   ไอ</a:t>
            </a:r>
            <a:r>
              <a:rPr lang="th-TH" sz="2200" dirty="0" err="1">
                <a:latin typeface="TH SarabunPSK" pitchFamily="34" charset="-34"/>
                <a:cs typeface="TH SarabunPSK" pitchFamily="34" charset="-34"/>
              </a:rPr>
              <a:t>ติม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ที่กินเหลือแต่ไม้ก็สามารถนำไปประดิษฐ์ได้หลายอย่าง เช่น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กล่องใส่เครื่องเขียน กระถางต้นไม้ เป็นต้น </a:t>
            </a:r>
          </a:p>
          <a:p>
            <a:pPr>
              <a:buNone/>
            </a:pPr>
            <a:r>
              <a:rPr lang="th-TH" sz="1900" dirty="0"/>
              <a:t> </a:t>
            </a:r>
          </a:p>
          <a:p>
            <a:pPr>
              <a:buNone/>
            </a:pPr>
            <a:r>
              <a:rPr lang="th-TH" sz="1900" b="1" dirty="0"/>
              <a:t>         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ประโยชน์ที่ได้รับ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1900" dirty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1.ได้ปฏิบัติกิจกรรมตามความถนัดและความสนใจของตนเอง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2.ได้รับการฝึกทักษะและความคิดริเริ่มสร้างสรรค์</a:t>
            </a:r>
          </a:p>
          <a:p>
            <a:pPr>
              <a:buNone/>
            </a:pP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     3.ได้รู้จักการนำเศษวัสดุเหลือใช้มาดัดแปลง ประดิษฐ์ ตกแต่งให้เกิดประโยชน์</a:t>
            </a:r>
          </a:p>
          <a:p>
            <a:pPr>
              <a:buNone/>
            </a:pP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      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ข้อเสนอแน</a:t>
            </a: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ะ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1900" dirty="0"/>
              <a:t>    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 ควรมีการศึกษาไม้ไอติม ว่าสามารถนำมาใช้ทำอะไรได้อีก เพื่อลดปัญหาขยะและสิ่งแวดล้อม </a:t>
            </a:r>
          </a:p>
          <a:p>
            <a:pPr>
              <a:buNone/>
            </a:pPr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10</a:t>
            </a:r>
          </a:p>
        </p:txBody>
      </p:sp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1152508" y="2286001"/>
            <a:ext cx="5514992" cy="6581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1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สารบัญ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42918" y="1357290"/>
            <a:ext cx="5643602" cy="7175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บทคัดย่อ                                                                                   ก       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กิตติกรรมประกาศ                                                                        ข       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บทที่1   บทนำ                                                                            1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บทที่2   เอกสารที่เกี่ยวข้อง                                                             2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บทที่3   อุปกรณ์และวิธีการดำเนินงาน                                                8    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บทที่4   ผลการดำเนินงาน                                                              9         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บทที่5  สรุปผลการศึกษา                                                               10            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ภาคผนวก                                                                                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11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604" y="642910"/>
            <a:ext cx="6172200" cy="1524000"/>
          </a:xfrm>
        </p:spPr>
        <p:txBody>
          <a:bodyPr>
            <a:normAutofit/>
          </a:bodyPr>
          <a:lstStyle/>
          <a:p>
            <a:r>
              <a:rPr lang="th-TH" sz="2000" b="1" dirty="0"/>
              <a:t> 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บทคัดย่อ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604" y="2285984"/>
            <a:ext cx="6172200" cy="2509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โครงงานรายวิชาการสื่อสารและการนำเสนอ เรื่อง โคมไฟจากไม้ไอ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จัดทำขึ้นเพื่อให้ผู้คนเห็นค่าของไม้ไอ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ที่เหลือใช้ นำมาตกแต่งเพิ่มเติม เพื่อให้เกิดประโยชน์และคุณค่า อีกทั้งปัญหาขยะไม้ไอ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ที่ย่อยสลายยากและเป็นปัญหาต่อระบบนิเวศ คณะผู้จัดทำได้เล็งเห็นต่อปัญหาดังกล่าว จึงหาทางลดปริมาณไม้ไอ</a:t>
            </a:r>
            <a:r>
              <a:rPr lang="th-TH" sz="2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และนำมาสร้างประโยชน์ให้ได้มากที่สุด เพื่อที่จะทำให้ผู้ศึกษาต่อได้ความรู้และสามารถนำไปสร้างรายได้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29354" y="352541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7166" y="571472"/>
            <a:ext cx="6172200" cy="1524000"/>
          </a:xfrm>
        </p:spPr>
        <p:txBody>
          <a:bodyPr>
            <a:normAutofit/>
          </a:bodyPr>
          <a:lstStyle/>
          <a:p>
            <a:r>
              <a:rPr lang="th-TH" sz="2600" b="1" dirty="0"/>
              <a:t> กิตติกรรมประกาศ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85794" y="2285984"/>
            <a:ext cx="5729306" cy="603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ในการศึกษาค้นคว้าการทำโครงงานเรื่อง โคมไฟจากไม้ไอติม ประสบผลสำเร็จตามจุดประสงค์ที่กำหนดไว้นั้น เนื่องจากได้รับการสนับสนุนจาก คุณครูสงวน เถกิงผล ซึ่งให้คำแนะนำและคำปรึกษา และความช่วยเหลือจากคณะครูโรงเรียนสตรีอ่างทองทุกท่าน ที่พยายามกระตุ้นและสนับสนุนคณะผู้จัดทำโครงงานในทุกขั้นตอน จนทำให้ประสบผลสำเร็จไปได้ด้วยดี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ขอขอบคุณพระบิดา-มารดา ผู้ดูแล และให้การศึกษาขอขอบคุณญาติ-พี่น้องและเพื่อนๆทุกๆคนที่คอยให้กำลังใจและคำปรึกษาที่ดีตลอดมา</a:t>
            </a:r>
          </a:p>
          <a:p>
            <a:pPr marL="0" indent="0">
              <a:buNone/>
            </a:pP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คณะผู้จัดทำหวังเป็นอย่างยิ่งว่าโครงงานนี้จะมีประโยชน์ต่อผู้ที่สนใจศึกษาหรือต้องการสร้างรายได้ </a:t>
            </a:r>
          </a:p>
          <a:p>
            <a:endParaRPr lang="th-TH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14356" y="500034"/>
            <a:ext cx="5715040" cy="1357322"/>
          </a:xfrm>
        </p:spPr>
        <p:txBody>
          <a:bodyPr>
            <a:noAutofit/>
          </a:bodyPr>
          <a:lstStyle/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บทที่1          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บทนำ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57232" y="1571604"/>
            <a:ext cx="5729306" cy="6034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ที่มาและความสำคัญ</a:t>
            </a:r>
          </a:p>
          <a:p>
            <a:pPr marL="0" indent="0">
              <a:buNone/>
            </a:pPr>
            <a:r>
              <a:rPr lang="th-TH" sz="2400" i="1" dirty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แสงไฟหรือความสว่างนั้นมีความจำเป็นต่อวีถีชีวิต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ของนมุษย์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ซึ่งปัจจุบันหลอดไฟรูปทรงต่างๆได้ถูกประดิษฐ์หรือตกแต่ง ตามกระแสของโลกและเทคโนโลยี คณะผู้จัดทำจึงค้นคว้าการทำโคมไฟรูปแบบต่างๆ ที่สวยงามและราคาถูก เพื่อตอบสนองความต้องการของผู้คนที่ต้องการสินค้าที่มีความสวยงามและราคาสามารถจับต้องได้ คณะผู้จัดทำจึงปรึกษากันถึงวิธีแก้และได้ข้อตกลงว่าการประดิษฐ์หรือตกแต่งขึ้นเองนั้น จะได้ผลงานที่ไม่เหมือนใคร และประหยัดราคา</a:t>
            </a:r>
          </a:p>
          <a:p>
            <a:pPr marL="0" indent="0">
              <a:buNone/>
            </a:pP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วัตถุประสงค์</a:t>
            </a:r>
          </a:p>
          <a:p>
            <a:pPr marL="0" indent="0">
              <a:buNone/>
            </a:pPr>
            <a:r>
              <a:rPr lang="th-TH" sz="2400" dirty="0"/>
              <a:t>1)เพื่อลดค่าใช้จ่าย</a:t>
            </a:r>
          </a:p>
          <a:p>
            <a:pPr marL="0" indent="0">
              <a:buNone/>
            </a:pPr>
            <a:r>
              <a:rPr lang="th-TH" sz="2400" dirty="0"/>
              <a:t>2)ได้โคมไฟที่ตกแต่งขึ้นเอง ตรงตามที่ต้องการ</a:t>
            </a:r>
          </a:p>
          <a:p>
            <a:pPr marL="0" indent="0">
              <a:buNone/>
            </a:pP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ประโยชน์ที่คาดว่าจะได้รับ</a:t>
            </a:r>
          </a:p>
          <a:p>
            <a:pPr marL="0" indent="0">
              <a:buNone/>
            </a:pPr>
            <a:r>
              <a:rPr lang="th-TH" sz="2400" dirty="0"/>
              <a:t>1)นำการศึกษาค้นคว้าครั้งนี้ไปสร้างรายได้</a:t>
            </a:r>
          </a:p>
          <a:p>
            <a:pPr marL="0" indent="0">
              <a:buNone/>
            </a:pPr>
            <a:r>
              <a:rPr lang="th-TH" sz="2400" dirty="0"/>
              <a:t>2)ประหยัดค่าใช้จ่าย</a:t>
            </a:r>
          </a:p>
          <a:p>
            <a:pPr marL="0" indent="0">
              <a:buNone/>
            </a:pPr>
            <a:r>
              <a:rPr lang="th-TH" sz="2400" dirty="0"/>
              <a:t>3)ฝึกการทำงานรวมกันเป็นกลุ่ม</a:t>
            </a:r>
          </a:p>
          <a:p>
            <a:pPr>
              <a:buNone/>
            </a:pPr>
            <a:r>
              <a:rPr lang="th-TH" sz="2400" dirty="0"/>
              <a:t>4)ฝึกการแก้ปัญหาระหว่างการทำงาน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บทที่2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เอกสารที่เกี่ยวข้อง</a:t>
            </a:r>
            <a:b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42" y="1643042"/>
            <a:ext cx="6100762" cy="68893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               ในปัจจุบันเมืองไทยเป็นประเทศที่อยู่ในทวีปเอเชียที่อยู่ในเขตเมืองร้อน แต่ไม่ถึงกลับร้อนมากอยู่ในระดับปานกลาง คนไทยส่วนใหญ่ชอบรับประทานอาหารว่าง เช่น ขนมกรุบกรอบ น้ำหวานต่างๆ และแน่นอนดังที่กล่าวมานั้นว่าประเทศไทยอยู่ในเขตเมืองร้อน อาหารที่คนชอบรับประทานประเภทของว่างที่นิยมหลักๆ ก็คือไอ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เพราะไอ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เป็นอาหารว่างที่คลายร้อนได้และส่วนใหญ่ในช่วงหน้าร้อน หรืออากาศร้อนจะได้รับความนิยมเป็นอย่างมากคือไอ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endParaRPr lang="th-TH" sz="2800" dirty="0">
              <a:latin typeface="TH SarabunPSK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              </a:t>
            </a:r>
          </a:p>
          <a:p>
            <a:pPr>
              <a:buNone/>
            </a:pP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        ดังที่กล่าวมาไอ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เป็นอาหารว่างของคนในสังคมเพราะอยู่ในเขตเมืองร้อนแต่สิ่งหนึ่งที่คนลืมนึกและไม่สนใจกับสิ่งที่ตามมาก็คือปัญหาขยะที่เกิดจากการทาน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แล้วทิ้งขยะไม่เป็นที่ เราจะเห็นได้ว่ามีเศษไม้ไอ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และเศษถุงพลาสติกหล่นอยู่เป็นจำนวนมากที่หลักๆ จะเห็นอยู่บริเวณสวนสารธารณะบริเวณโรงเรียนหรือตามสถานที่ต่างๆกระจายกันไปโดยปกติเราไม่ค่อยมองเห็นคุณค่าของ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หรือที่เราเรียกกันว่า”ไม้ไอ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ติม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”ที่คนทิ้งหลังจากทานไอ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เสร็จและลืมนึกถึงประโยชน์และมองข้ามประโยชน์ของไม้ไอ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ไป  </a:t>
            </a:r>
          </a:p>
          <a:p>
            <a:pPr>
              <a:buNone/>
            </a:pP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             ได้ไอ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หรือที่รู้จักกันดีดังที่กล่าวมาในชื่อ”ไม้ไอ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ติม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”ไม้ไอ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ผลิตมาจากต้นก้ามปูมีลักษณะเรียบๆชิ้นเล็กมีหลายขนาด ซึ่งไม้ไอ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นั้นเราสามารถนำมารังสรรค์ทำสิ่งประดิษฐ์ได้และสิ่งประดิษฐ์ที่ทำนั้นประยุกต์ให้เกิดประโยชน์ได้เช่นโคมไฟจาก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กล่องใส่ดินสอ ที่ใส่ยางลบดินสอ เป็นต้น โดยกลุ่มคณะผู้จัดทำโครงการของข้าพเจ้ามองเห็นประโยชน์จากไม้ไอ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และจะจัดทำสิ่งประดิษฐ์ตัวอย่างจากไม้ไอ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และให้ความรู้เกี่ยวกับไม้ไอ</a:t>
            </a:r>
            <a:r>
              <a:rPr lang="th-TH" sz="2800" dirty="0" err="1">
                <a:latin typeface="TH SarabunPSK" pitchFamily="34" charset="-34"/>
                <a:cs typeface="TH SarabunPSK" panose="020B0500040200020003" pitchFamily="34" charset="-34"/>
              </a:rPr>
              <a:t>ศรีม</a:t>
            </a:r>
            <a:r>
              <a:rPr lang="th-TH" sz="2800" dirty="0">
                <a:latin typeface="TH SarabunPSK" pitchFamily="34" charset="-34"/>
                <a:cs typeface="TH SarabunPSK" panose="020B0500040200020003" pitchFamily="34" charset="-34"/>
              </a:rPr>
              <a:t> ซึ่งเป็นการฝึกพัฒนาฝีมือการประดิษฐ์และใช้ความคิดสร้างสรรค์และใช้เวลาว่างให้เกิดประโยชน์</a:t>
            </a:r>
          </a:p>
          <a:p>
            <a:pPr>
              <a:buNone/>
            </a:pPr>
            <a:endParaRPr lang="th-TH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6034731" y="380727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85794" y="642910"/>
            <a:ext cx="5815010" cy="87536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sz="1600" dirty="0"/>
              <a:t>                    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ประวัติของไม้ไอติม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endParaRPr lang="en-US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เล่ากันว่า"ไอติม"มีต้นกำเนิดมาจากดินแดนในต่างประเทศ ทั้งนี้ได้แพร่กระจายเข้ามาในประเทศไทยเมื่อสมัยรัชกาลที่ 5 ในสมัยนั้นส่วนใหญ่จะใช้รับประทานกันแต่ภายในวังเป็นส่วนใหญ่  เนื่องจากไอศกรีมเป็นอาหารหวานที่ทันสมัยหรืออาจจะเรียกได้ว่าเป็นนวัตกรรมใหม่ ใครได้ลองรับประทานไอศกรีมในสมัยนั้นก็ถือว่า เป็นคนที่ก้าวล้ำนำสมัยไปโดยปริยาย</a:t>
            </a:r>
          </a:p>
          <a:p>
            <a:pPr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สืบสาวต้นกำเนิดไอศกรีมยุคโบราณ    จุดเริ่มต้นของไอศกรีมในระดับสากล นายโท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มัส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อาร์ควินนี่ เล่าว่า การรับประทานไอศกรีมน่าจะเริ่มต้นกันมาตั้งแต่สมัยจักรพรรดิเน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โรห์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แห่งอนาจักรโรมันที่ได้พระราชทานเลี้ยงไอศกรีมแก่เหล่าทหารที่อยู่ในกองทัพของพระองค์ แต่ในขณะนั้นไอศกรีมเกิดจากการนำหิมะมาผสมเข้ากับน้ำผึ้งและผลไม้ ต่อมาเรียกไอศกรีมประเภทนี้ว่า เชอร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์เบ็ท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นั่นเอง แต่ตำนานนี้ก็หาได้เป็นแค่ตำนานเดียวที่เล่าสืบต่อกันมาถึงต้นกำเนิดของไอศกรีมไม่ หากแต่บางกระแสก็ระบุว่าบรรพชนของคนจีนค้นพบไอศกรีมเป็นครั้งแรก เมื่อประมาณ 4,000 ปีที่ผ่านมา ซึ่งลักษณะของไอศกรีมในประเทศจีนทำมาจากข้าวบดผสมกับนมสดที่เย็นจนเป็นนำแข็ง</a:t>
            </a:r>
          </a:p>
          <a:p>
            <a:pPr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และได้มีการสอนให้ทำไอศกรีมให้กับคนอินเดียและชาว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เปอร์เชีย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อีกด้วย การก่อกำเนิดไอศกรีมตามตำนานประเทศจีนระบุว่า เป็นเรื่องของความบังเอิญแท้ๆ ทั้งนี้เป็นที่ทราบกันดีว่าประเทศจีนในสมัยนั้นเพิ่งจะมีการรู้จักรีดนมจากสัตว์เลี้ยงที่อยู่ในฟาร์ม เมื่อรีดออกมาจำนวนมากก็บริโภคไม่หมด ประกอบกับน้ำนมเป็นสินค้าที่มีราคาแพง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มากๆ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นชั้นสูงเห็นท่าไม่ดีจึงเกิดแนวคิดนำน้ำนมไปหมกซ่อนไว้ในหิมะเพราะต้องการที่จะถนอมน้ำนมเอาไว้รับประทานได้</a:t>
            </a:r>
            <a:r>
              <a:rPr lang="th-TH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นานๆ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จึงเกิดขึ้นด้วยความบังเอิญแท้ๆ</a:t>
            </a:r>
          </a:p>
          <a:p>
            <a:pPr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000108" y="539552"/>
            <a:ext cx="5372116" cy="9361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600" b="1" dirty="0">
                <a:latin typeface="TH SarabunPSK" pitchFamily="34" charset="-34"/>
                <a:cs typeface="TH SarabunPSK" panose="020B0500040200020003" pitchFamily="34" charset="-34"/>
              </a:rPr>
              <a:t> ประวัติของไม้ไอ</a:t>
            </a:r>
            <a:r>
              <a:rPr lang="th-TH" sz="2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endParaRPr lang="th-TH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จนกระทั่งน้ำนมที่นำไปหมกไว้ในหิมะกลายเป็นนมแช่แข็งขึ้นมาในบัดดล จากนั้นก็มีการพัฒนารูปแบบจากนมแช่แข็งที่แสนจะสุดธรรมดาให้กลายเป็นน้ำผลไม้แช่แข็ง ในส่วนของราชวงศ์โมกุลได้นำเอานมต้มมาผสมกับถั่ว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พิส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ตาซิโอจนเกิดเป็นของหวานแช่แข็ง</a:t>
            </a:r>
            <a:r>
              <a:rPr lang="af-ZA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ซึ่งเชื่อกันว่าเป็นแบบแผนของไอศกรีมในยุคโบราณ</a:t>
            </a:r>
          </a:p>
          <a:p>
            <a:pPr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จนปลายศตวรรษที่ 13 มาร์โคโปโล เดินทางไปจีน และชื่นชอบ จึงนำสูตรกลับไปยังประเทศของตน อิตาลีขณะเดินทางมีการเติมนมลงไป กลายเป็นสูตร ของเขาโดยเฉพาะ และแพร่หลายไปในอิตาลี ฝรั่งเศสและข้ามไปอังกฤษคนอิตาลีถือว่าตนเองเป็นต้นตำรับไอศกรีมแบบที่นำมาปั่นให้เย็นจนแข็ง เรียกว่าเจลาติน</a:t>
            </a:r>
            <a:r>
              <a:rPr lang="af-ZA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ประเทศอิตาลีมีการพัฒนาไปมากจนทำให้อิตาลีได้ชื่อว่าเป็นแหล่งไอศกรีมเลิศรสเลยทีเดียว ขณะเดียวกันคนอิตาลีมักจะทึกทักเอาว่าบรรพชนของตนเป็นคนค้นพบไอศกรีมเป็นครั้งแรกเสมอมา.</a:t>
            </a:r>
            <a:endParaRPr lang="en-US" sz="2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แถบยุโรปประมาณ ค.ศ.1670 ฟรานเอสโก ได้นำไอศกรีมไปจำหน่ายภายในร้านกาแฟของเขาเพื่อให้บริการลูกค้าของเขาปรากฏว่าได้รับความสนใจกันอย่างกว้างขวางมากทีเดียว ไอศกรีมได้รับการพัฒนากระบวนการผลิตขึ้น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เรื่อยๆ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จนกระทั่ง ค.ศ.1846 นางแนนซี่ จอห์นสัน ก็สามารถสร้างเครื่องผลิตไอศกรีมขึ้นมาได้เป็นครั้งแรก และนับเป็นจุดที่ทำให้</a:t>
            </a:r>
            <a:endParaRPr lang="th-TH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28670" y="714348"/>
            <a:ext cx="5529258" cy="7786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1700" dirty="0"/>
              <a:t>                 </a:t>
            </a:r>
          </a:p>
          <a:p>
            <a:pPr>
              <a:buNone/>
            </a:pP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ประวัติของไม้ไอ</a:t>
            </a:r>
            <a:r>
              <a:rPr lang="th-TH" sz="2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ติม</a:t>
            </a:r>
            <a:endParaRPr lang="th-TH" sz="2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None/>
            </a:pP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เผยแพร่เข้าไปทั่วโลกก็ว่าได้ เส้นทางการแพร่หลายของเจ้าไอติม ที่น่าสนใจก็คือเมื่อประมาณศตวรรษที่14 ไอศกรีมได้แพร่หลายเข้าไปในประเทศอิตาลีและฝรั่งเศส ซึ่งในประวัติศาสตร์ ของไอศกรีมช่วงนี้ระบุว่า ในงานฉลองอภิเษกสมรสระหว่างแคเธอรีน เดอ เมด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ิซี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แห่งเวน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ิช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กับกษัตริย์เฮนรี่ที่ 2 ของฝรั่งเศสได้มีการนำ ของหวานกึ่งแช่แข็งมาเสริฟแขกเหรือที่มาร่วมงาน สำหรับรูปร่างหน้าตาเหมือนกับไอศกรีมไม่มีผิดเพี้ยน และนี้ก็เป็นอีกจุดหนึ่งทำให้ ไอศกรีมกลายเป็นของหวานของคนทั่วไป </a:t>
            </a:r>
          </a:p>
          <a:p>
            <a:pPr>
              <a:buNone/>
            </a:pP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ในช่วงแรกๆที่มีไอศกรีมต้องผ่านการผลิตที่ค่อนข้างจะยุ่งยากเนื่องจากต้องใช้เวลาและต้องลงแรงพอสมควร เมื่อได้ผลิตผลจากการลงแรงที่เป็นไอศกรีมเย็นเฉียบแล้ว ก็ต้องเกณฑ์คนมาช่วยกันรับประทานให้หมดมิเช่นนั้นแล้วไอศกรีมก็จะละลายกลายเป็นน้ำไปในเวลาอันรวดเร็ว กลายเป็นการลงทุนที่สูญเปล่าในที่สุด การแพร่หลายของไอศกรีมจากฝรั่งเศสเข้าไปอเมริกา   ในช่วงต้นศตวรรษที่ 17 จนไอศกรีมกลายเป็นของหวานที่ผู้คนชื่นชอบกันมากในช่วงนี้ ตำนานไอศกรีมในสหรัฐอเมริกาโดยเฉพาะ "ไอศกรีมซันเด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ย์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Sundae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ได้ถือกำเนิดขึ้นท่ามกลางความ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อึมครึม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เนื่องจากยังไม่มีข้อสรุปที่แน่ชัดว่าเกิดขึ้นในรัฐไหนกันแน่ แต่ที่แน่ๆในราวๆปี พ.ศ. 2435</a:t>
            </a:r>
            <a:r>
              <a:rPr lang="th-TH" sz="2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ไอศกรีมซันเดย์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ได้ถือกำเนิดขึ้นท่ามกลางความตื่นเต้นของชาวอเมริกันในสมัยนี้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3644" y="285720"/>
            <a:ext cx="50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1121</Words>
  <Application>Microsoft Office PowerPoint</Application>
  <PresentationFormat>นำเสนอทางหน้าจอ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ชุดรูปแบบของ Office</vt:lpstr>
      <vt:lpstr>    โครงงานวิทยาศาสตร์  วิชาการศึกษาค้นคว้าและสร้างองค์ความรู้ (IS2)  เรื่อง  การทำโคมไฟจากไม้ไอติม</vt:lpstr>
      <vt:lpstr> สารบัญ</vt:lpstr>
      <vt:lpstr> บทคัดย่อ</vt:lpstr>
      <vt:lpstr> กิตติกรรมประกาศ</vt:lpstr>
      <vt:lpstr>บทที่1                  บทนำ  </vt:lpstr>
      <vt:lpstr>บทที่2  เอกสารที่เกี่ยวข้อง 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บทที่3  อุปกรณ์และวิธีดำเนินงาน</vt:lpstr>
      <vt:lpstr>บทที่4   ผลการดำเนินงาน           จากการที่พวกเราได้ศึกษาไม้ไอติมสารพัดประโยชน์ทำให้พวกเรารู้จักใช้ไม้ไอติม ให้เกิดประโยชน์ ได้ผลสรุปผลการดำเนินโครงงาน ดังนี้ </vt:lpstr>
      <vt:lpstr>บทที่5  สรุปผลการศึกษา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โครงงานวิทยาศาสตร์ (IS2) เรื่อง  การทำโคมไฟจากไม้ไอติม</dc:title>
  <dc:creator>mini com</dc:creator>
  <cp:lastModifiedBy>mini com</cp:lastModifiedBy>
  <cp:revision>38</cp:revision>
  <cp:lastPrinted>2019-09-18T02:32:53Z</cp:lastPrinted>
  <dcterms:created xsi:type="dcterms:W3CDTF">2019-06-05T12:57:54Z</dcterms:created>
  <dcterms:modified xsi:type="dcterms:W3CDTF">2019-10-01T06:27:45Z</dcterms:modified>
</cp:coreProperties>
</file>