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20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3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629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73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52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824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57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82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960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051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531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726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40604-17C4-49C7-8552-450075AD128B}" type="datetimeFigureOut">
              <a:rPr lang="th-TH" smtClean="0"/>
              <a:t>30/09/62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0FC9-210B-42EA-8DF0-8A21F4102A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045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h.wikipedia.org/wiki/%E0%B8%81%E0%B8%B2%E0%B8%A3%E0%B8%96%E0%B8%99%E0%B8%AD%E0%B8%A1%E0%B8%AD%E0%B8%B2%E0%B8%AB%E0%B8%B2%E0%B8%A3" TargetMode="External"/><Relationship Id="rId3" Type="http://schemas.openxmlformats.org/officeDocument/2006/relationships/hyperlink" Target="https://th.wikipedia.org/wiki/%E0%B9%82%E0%B8%A5%E0%B8%AB%E0%B8%B0" TargetMode="External"/><Relationship Id="rId7" Type="http://schemas.openxmlformats.org/officeDocument/2006/relationships/hyperlink" Target="https://th.wikipedia.org/wiki/%E0%B8%AD%E0%B8%B2%E0%B8%AB%E0%B8%B2%E0%B8%A3" TargetMode="External"/><Relationship Id="rId2" Type="http://schemas.openxmlformats.org/officeDocument/2006/relationships/hyperlink" Target="https://th.wikipedia.org/w/index.php?title=%E0%B8%9A%E0%B8%A3%E0%B8%A3%E0%B8%88%E0%B8%B8%E0%B8%A0%E0%B8%B1%E0%B8%93%E0%B8%91%E0%B9%8C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.wikipedia.org/wiki/%E0%B8%AD%E0%B8%B2%E0%B8%81%E0%B8%B2%E0%B8%A8" TargetMode="External"/><Relationship Id="rId5" Type="http://schemas.openxmlformats.org/officeDocument/2006/relationships/hyperlink" Target="https://th.wikipedia.org/wiki/%E0%B8%A7%E0%B8%87%E0%B8%81%E0%B8%A5%E0%B8%A1" TargetMode="External"/><Relationship Id="rId4" Type="http://schemas.openxmlformats.org/officeDocument/2006/relationships/hyperlink" Target="https://th.wikipedia.org/wiki/%E0%B8%97%E0%B8%A3%E0%B8%87%E0%B8%81%E0%B8%A3%E0%B8%B0%E0%B8%9A%E0%B8%AD%E0%B8%81" TargetMode="External"/><Relationship Id="rId9" Type="http://schemas.openxmlformats.org/officeDocument/2006/relationships/hyperlink" Target="https://th.wikipedia.org/wiki/%E0%B8%97%E0%B8%B5%E0%B9%88%E0%B9%80%E0%B8%9B%E0%B8%B4%E0%B8%94%E0%B8%81%E0%B8%A3%E0%B8%B0%E0%B8%9B%E0%B9%8B%E0%B8%AD%E0%B8%8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64704" y="0"/>
            <a:ext cx="5829300" cy="1960033"/>
          </a:xfrm>
        </p:spPr>
        <p:txBody>
          <a:bodyPr>
            <a:normAutofit/>
          </a:bodyPr>
          <a:lstStyle/>
          <a:p>
            <a:r>
              <a:rPr lang="th-TH" sz="2800" b="1" dirty="0"/>
              <a:t>ชื่อเรื่อง </a:t>
            </a:r>
            <a:r>
              <a:rPr lang="th-TH" sz="2800" b="1" dirty="0" smtClean="0"/>
              <a:t>ตะเกียง</a:t>
            </a:r>
            <a:r>
              <a:rPr lang="th-TH" sz="2800" b="1" dirty="0"/>
              <a:t>จากกระป๋อง</a:t>
            </a:r>
            <a:r>
              <a:rPr lang="en-US" sz="2800" b="1" dirty="0"/>
              <a:t/>
            </a:r>
            <a:br>
              <a:rPr lang="en-US" sz="2800" b="1" dirty="0"/>
            </a:br>
            <a:endParaRPr lang="th-TH" sz="2800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40768" y="1331640"/>
            <a:ext cx="4800600" cy="5832648"/>
          </a:xfrm>
        </p:spPr>
        <p:txBody>
          <a:bodyPr>
            <a:normAutofit/>
          </a:bodyPr>
          <a:lstStyle/>
          <a:p>
            <a:r>
              <a:rPr lang="th-TH" sz="2200" b="1" dirty="0">
                <a:cs typeface="+mj-cs"/>
              </a:rPr>
              <a:t>ผู้จัดทำ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1.ด.ช.นิติธร        </a:t>
            </a:r>
            <a:r>
              <a:rPr lang="th-TH" sz="2200" b="1" dirty="0" err="1" smtClean="0">
                <a:cs typeface="+mj-cs"/>
              </a:rPr>
              <a:t>เภ</a:t>
            </a:r>
            <a:r>
              <a:rPr lang="th-TH" sz="2200" b="1" dirty="0" smtClean="0">
                <a:cs typeface="+mj-cs"/>
              </a:rPr>
              <a:t>ชัยภูมิ </a:t>
            </a:r>
            <a:r>
              <a:rPr lang="th-TH" sz="2200" b="1" dirty="0">
                <a:cs typeface="+mj-cs"/>
              </a:rPr>
              <a:t>ม.3/4 เลขที่1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2.ด.ช.ภาณุ</a:t>
            </a:r>
            <a:r>
              <a:rPr lang="th-TH" sz="2200" b="1" dirty="0" err="1">
                <a:cs typeface="+mj-cs"/>
              </a:rPr>
              <a:t>วิชญ์</a:t>
            </a:r>
            <a:r>
              <a:rPr lang="th-TH" sz="2200" b="1" dirty="0">
                <a:cs typeface="+mj-cs"/>
              </a:rPr>
              <a:t> คงสุริยา ม.3/4 เลขที่2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3.ด.ช.รัฐพงศ์       ขำสถิต ม.3/4 เลขที่14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4.ด.ช.</a:t>
            </a:r>
            <a:r>
              <a:rPr lang="th-TH" sz="2200" b="1" dirty="0" err="1">
                <a:cs typeface="+mj-cs"/>
              </a:rPr>
              <a:t>ธี</a:t>
            </a:r>
            <a:r>
              <a:rPr lang="th-TH" sz="2200" b="1" dirty="0">
                <a:cs typeface="+mj-cs"/>
              </a:rPr>
              <a:t>ระภาพ       </a:t>
            </a:r>
            <a:r>
              <a:rPr lang="th-TH" sz="2200" b="1" dirty="0" err="1" smtClean="0">
                <a:cs typeface="+mj-cs"/>
              </a:rPr>
              <a:t>ศุข</a:t>
            </a:r>
            <a:r>
              <a:rPr lang="th-TH" sz="2200" b="1" dirty="0">
                <a:cs typeface="+mj-cs"/>
              </a:rPr>
              <a:t>จันทร์ ม.3/4 เลขที่16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  </a:t>
            </a:r>
            <a:r>
              <a:rPr lang="th-TH" sz="2200" b="1" dirty="0" smtClean="0">
                <a:cs typeface="+mj-cs"/>
              </a:rPr>
              <a:t>เสนอ</a:t>
            </a:r>
          </a:p>
          <a:p>
            <a:r>
              <a:rPr lang="th-TH" sz="2200" b="1" dirty="0">
                <a:cs typeface="+mj-cs"/>
              </a:rPr>
              <a:t>คุณ</a:t>
            </a:r>
            <a:r>
              <a:rPr lang="th-TH" sz="2200" b="1" dirty="0" err="1">
                <a:cs typeface="+mj-cs"/>
              </a:rPr>
              <a:t>ครูศุภ</a:t>
            </a:r>
            <a:r>
              <a:rPr lang="th-TH" sz="2200" b="1" dirty="0">
                <a:cs typeface="+mj-cs"/>
              </a:rPr>
              <a:t>กานต์ เถกิงผล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ภาคเรียนที่1  ปีการศึกษา2562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โรงเรียนสตรีอ่างทอง</a:t>
            </a:r>
            <a:endParaRPr lang="en-US" sz="2200" b="1" dirty="0">
              <a:cs typeface="+mj-cs"/>
            </a:endParaRPr>
          </a:p>
          <a:p>
            <a:r>
              <a:rPr lang="th-TH" sz="2200" b="1" dirty="0">
                <a:cs typeface="+mj-cs"/>
              </a:rPr>
              <a:t>สำนักงานเขตพื้นที่การศึกษามัธยมศึกษา เขต 5</a:t>
            </a:r>
            <a:endParaRPr lang="en-US" sz="2200" b="1" dirty="0">
              <a:cs typeface="+mj-cs"/>
            </a:endParaRPr>
          </a:p>
          <a:p>
            <a:endParaRPr lang="en-US" dirty="0">
              <a:cs typeface="+mj-cs"/>
            </a:endParaRPr>
          </a:p>
          <a:p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335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000" b="1" dirty="0"/>
              <a:t>บทที่1 </a:t>
            </a:r>
            <a:br>
              <a:rPr lang="th-TH" sz="2000" b="1" dirty="0"/>
            </a:br>
            <a:r>
              <a:rPr lang="th-TH" sz="2000" b="1" dirty="0"/>
              <a:t>บทนำ</a:t>
            </a:r>
            <a:br>
              <a:rPr lang="th-TH" sz="2000" b="1" dirty="0"/>
            </a:br>
            <a:endParaRPr lang="th-TH" sz="2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2600" b="1" dirty="0">
                <a:cs typeface="+mj-cs"/>
              </a:rPr>
              <a:t>แนวคิดที่มา และความสำคัญในชีวิตประจำวัน</a:t>
            </a:r>
          </a:p>
          <a:p>
            <a:r>
              <a:rPr lang="th-TH" dirty="0"/>
              <a:t> </a:t>
            </a:r>
            <a:r>
              <a:rPr lang="th-TH" sz="2300" dirty="0" smtClean="0">
                <a:cs typeface="+mj-cs"/>
              </a:rPr>
              <a:t>เราจะเห็น</a:t>
            </a:r>
            <a:r>
              <a:rPr lang="th-TH" sz="2300" dirty="0" err="1" smtClean="0">
                <a:cs typeface="+mj-cs"/>
              </a:rPr>
              <a:t>เว่า</a:t>
            </a:r>
            <a:r>
              <a:rPr lang="th-TH" sz="2300" dirty="0">
                <a:cs typeface="+mj-cs"/>
              </a:rPr>
              <a:t>ชุมชนบ้านเมืองของ</a:t>
            </a:r>
            <a:r>
              <a:rPr lang="th-TH" sz="2300" dirty="0" smtClean="0">
                <a:cs typeface="+mj-cs"/>
              </a:rPr>
              <a:t>เรา ปัจจุบัน</a:t>
            </a:r>
            <a:r>
              <a:rPr lang="th-TH" sz="2300" dirty="0">
                <a:cs typeface="+mj-cs"/>
              </a:rPr>
              <a:t>นี้ผู้คนส่วนใหญ่หันมาดื่ม เครื่องดื่ม กาแฟกระป๋อง เป็นประจำหลังจากดื่มเสร็จแล้ว คุณค่าของกระป๋องคือการชั่งกิโลขายหรือทิ้ง </a:t>
            </a:r>
          </a:p>
          <a:p>
            <a:r>
              <a:rPr lang="th-TH" sz="2300" dirty="0">
                <a:cs typeface="+mj-cs"/>
              </a:rPr>
              <a:t>เป็นการสิ้นเปลืองทรัพยากร และเป็นการทำลายสิ่งแวดล้อม เพราะกระป๋องเป็นขยะที่ไม่สามารถย่อยสลายได้ ก่อให้เกิดมลพิษ เกิดแก๊ส และภาวะเรือง</a:t>
            </a:r>
            <a:r>
              <a:rPr lang="th-TH" sz="2300" dirty="0" smtClean="0">
                <a:cs typeface="+mj-cs"/>
              </a:rPr>
              <a:t>กระจกหรือ</a:t>
            </a:r>
            <a:r>
              <a:rPr lang="th-TH" sz="2300" dirty="0">
                <a:cs typeface="+mj-cs"/>
              </a:rPr>
              <a:t>ภาวะโลก</a:t>
            </a:r>
          </a:p>
          <a:p>
            <a:r>
              <a:rPr lang="th-TH" sz="2300" dirty="0">
                <a:cs typeface="+mj-cs"/>
              </a:rPr>
              <a:t>ร้อนอีกทางหนึ่งในการกำจัดขยะนอกจากการเผาไหม้</a:t>
            </a:r>
            <a:r>
              <a:rPr lang="th-TH" sz="2300" dirty="0" smtClean="0">
                <a:cs typeface="+mj-cs"/>
              </a:rPr>
              <a:t>คือการ</a:t>
            </a:r>
            <a:r>
              <a:rPr lang="th-TH" sz="2300" dirty="0">
                <a:cs typeface="+mj-cs"/>
              </a:rPr>
              <a:t>ฝังแต่เป็นขยะที่ย่อยสลายได้ และใช่เวลานานพอสมควร แต่อย่าไรก็ตามทางคณะผู้จัดทำก็ยังเล็งเห็นว่าขยะกระป๋องที่ไม่สามารถย่อยสลายได้นั้นยังสามารถนำกลับมาทำ</a:t>
            </a:r>
            <a:r>
              <a:rPr lang="th-TH" sz="2300" dirty="0" smtClean="0">
                <a:cs typeface="+mj-cs"/>
              </a:rPr>
              <a:t>ประโยชน์ได้โดย</a:t>
            </a:r>
            <a:r>
              <a:rPr lang="th-TH" sz="2300" dirty="0">
                <a:cs typeface="+mj-cs"/>
              </a:rPr>
              <a:t>การรีไซเคิล</a:t>
            </a:r>
          </a:p>
          <a:p>
            <a:r>
              <a:rPr lang="th-TH" sz="2300" dirty="0">
                <a:cs typeface="+mj-cs"/>
              </a:rPr>
              <a:t>ซึ่งการรีไซเคิล หมายถึง การจัดการวัสดุเหลือใช้ที่กำลังจะเป็นขยะ โดยนำไปผ่านกระบวนการแปรสภาพโดยเฉพาะการหลอม เพื่อให้เป็นวัสดุใหม่และนำกลับมาใช้ได้อีก ซึ่งวัสดุที่ผ่านการแปรสภาพนั้นอาจจะเป็นผลิตภัณฑ์เดิมหรือผลิตภัณฑ์ใหม่ก็ได้</a:t>
            </a:r>
          </a:p>
          <a:p>
            <a:r>
              <a:rPr lang="th-TH" sz="2300" dirty="0">
                <a:cs typeface="+mj-cs"/>
              </a:rPr>
              <a:t> ดังนั้น การนำกระป๋อง</a:t>
            </a:r>
            <a:r>
              <a:rPr lang="th-TH" sz="2300" dirty="0" smtClean="0">
                <a:cs typeface="+mj-cs"/>
              </a:rPr>
              <a:t>เหลือใช้มา</a:t>
            </a:r>
            <a:r>
              <a:rPr lang="th-TH" sz="2300" dirty="0">
                <a:cs typeface="+mj-cs"/>
              </a:rPr>
              <a:t>รีไซเคิลในครั้งนี้ไม่ต้องใช้เงินหรือวัสดุอุปกรณ์สิ้นเปลืองเกินความจำเป็น เพราะสิ่งประดิษฐ์รีไซเคิลจากกระป๋องนั้น เป็นสิ่งที่</a:t>
            </a:r>
            <a:r>
              <a:rPr lang="th-TH" sz="2300" dirty="0" smtClean="0">
                <a:cs typeface="+mj-cs"/>
              </a:rPr>
              <a:t>สามารถช่วย</a:t>
            </a:r>
            <a:r>
              <a:rPr lang="th-TH" sz="2300" dirty="0">
                <a:cs typeface="+mj-cs"/>
              </a:rPr>
              <a:t>ลดขยะที่เป็นจำพวกกระป๋องได้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5626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0658" y="347531"/>
            <a:ext cx="6172200" cy="1524000"/>
          </a:xfrm>
        </p:spPr>
        <p:txBody>
          <a:bodyPr>
            <a:normAutofit/>
          </a:bodyPr>
          <a:lstStyle/>
          <a:p>
            <a:r>
              <a:rPr lang="th-TH" sz="2000" b="1" dirty="0"/>
              <a:t>บทที่2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th-TH" sz="2000" b="1" dirty="0"/>
              <a:t>เอกสารที่เกี่ยวข้อง</a:t>
            </a:r>
            <a:r>
              <a:rPr lang="en-US" sz="2000" b="1" dirty="0"/>
              <a:t/>
            </a:r>
            <a:br>
              <a:rPr lang="en-US" sz="2000" b="1" dirty="0"/>
            </a:br>
            <a:endParaRPr lang="th-TH" sz="20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0658" y="1403648"/>
            <a:ext cx="6172200" cy="6278827"/>
          </a:xfrm>
        </p:spPr>
        <p:txBody>
          <a:bodyPr>
            <a:noAutofit/>
          </a:bodyPr>
          <a:lstStyle/>
          <a:p>
            <a:r>
              <a:rPr lang="th-TH" sz="1600" dirty="0">
                <a:cs typeface="+mj-cs"/>
              </a:rPr>
              <a:t>ในการศึกษาวิจัยเรื่อง การประดิษฐ์สิ่งของรีไซเคิลด้วยกระป๋องด้วยการจัดการเรียนรู้แบบกลุ่มร่วมมือของของนักเรียนชั้นมัธยมศึกษาปีที่3 ผู้จัดทำโครงงานได้เรียบเรียงเอกสารและงานวิจัยที่เกี่ยวข้องกับการวิจัย ตามลำดับหัวข้อดังต่อไปนี้</a:t>
            </a:r>
            <a:endParaRPr lang="en-US" sz="1600" dirty="0">
              <a:cs typeface="+mj-cs"/>
            </a:endParaRPr>
          </a:p>
          <a:p>
            <a:r>
              <a:rPr lang="en-US" sz="1600" dirty="0">
                <a:cs typeface="+mj-cs"/>
              </a:rPr>
              <a:t>2.1 </a:t>
            </a:r>
            <a:r>
              <a:rPr lang="th-TH" sz="1600" dirty="0">
                <a:cs typeface="+mj-cs"/>
              </a:rPr>
              <a:t>กระป๋องน้ำอัดลม -- ประวัติ </a:t>
            </a:r>
            <a:r>
              <a:rPr lang="en-US" sz="1600" dirty="0">
                <a:cs typeface="+mj-cs"/>
              </a:rPr>
              <a:t>                                                                                                                                 2.2 </a:t>
            </a:r>
            <a:r>
              <a:rPr lang="th-TH" sz="1600" dirty="0">
                <a:cs typeface="+mj-cs"/>
              </a:rPr>
              <a:t>เหตุผลในการรีไซเคิลกระป๋องน้ำอัดลม</a:t>
            </a:r>
            <a:endParaRPr lang="en-US" sz="1600" dirty="0">
              <a:cs typeface="+mj-cs"/>
            </a:endParaRPr>
          </a:p>
          <a:p>
            <a:r>
              <a:rPr lang="th-TH" sz="1800" b="1" dirty="0">
                <a:cs typeface="+mj-cs"/>
              </a:rPr>
              <a:t>2.1 กระป๋องอลูมิเนียม</a:t>
            </a:r>
            <a:r>
              <a:rPr lang="en-US" sz="1800" b="1" dirty="0">
                <a:cs typeface="+mj-cs"/>
              </a:rPr>
              <a:t>--</a:t>
            </a:r>
            <a:r>
              <a:rPr lang="th-TH" sz="1800" b="1" dirty="0">
                <a:cs typeface="+mj-cs"/>
              </a:rPr>
              <a:t>ประวัติ</a:t>
            </a:r>
            <a:endParaRPr lang="en-US" sz="1800" b="1" dirty="0">
              <a:cs typeface="+mj-cs"/>
            </a:endParaRPr>
          </a:p>
          <a:p>
            <a:r>
              <a:rPr lang="th-TH" sz="1600" dirty="0">
                <a:cs typeface="+mj-cs"/>
              </a:rPr>
              <a:t>คือ</a:t>
            </a:r>
            <a:r>
              <a:rPr lang="th-TH" sz="1600" dirty="0">
                <a:cs typeface="+mj-cs"/>
                <a:hlinkClick r:id="rId2" tooltip="บรรจุภัณฑ์ (ไม่มีหน้า)"/>
              </a:rPr>
              <a:t>บรรจุภัณฑ์</a:t>
            </a:r>
            <a:r>
              <a:rPr lang="th-TH" sz="1600" dirty="0">
                <a:cs typeface="+mj-cs"/>
              </a:rPr>
              <a:t>ชนิดหนึ่ง สร้างจากแผ่น</a:t>
            </a:r>
            <a:r>
              <a:rPr lang="th-TH" sz="1600" dirty="0">
                <a:cs typeface="+mj-cs"/>
                <a:hlinkClick r:id="rId3" tooltip="โลหะ"/>
              </a:rPr>
              <a:t>โลหะ</a:t>
            </a:r>
            <a:r>
              <a:rPr lang="th-TH" sz="1600" dirty="0">
                <a:cs typeface="+mj-cs"/>
              </a:rPr>
              <a:t>ม้วนเข้าหากันเป็น</a:t>
            </a:r>
            <a:r>
              <a:rPr lang="th-TH" sz="1600" dirty="0">
                <a:cs typeface="+mj-cs"/>
                <a:hlinkClick r:id="rId4" tooltip="ทรงกระบอก"/>
              </a:rPr>
              <a:t>ทรงกระบอก</a:t>
            </a:r>
            <a:r>
              <a:rPr lang="en-US" sz="1600" dirty="0">
                <a:cs typeface="+mj-cs"/>
              </a:rPr>
              <a:t> </a:t>
            </a:r>
            <a:r>
              <a:rPr lang="th-TH" sz="1600" dirty="0">
                <a:cs typeface="+mj-cs"/>
              </a:rPr>
              <a:t>ปิดผนึกด้วยแผ่นโลหะ</a:t>
            </a:r>
            <a:r>
              <a:rPr lang="th-TH" sz="1600" dirty="0">
                <a:cs typeface="+mj-cs"/>
                <a:hlinkClick r:id="rId5" tooltip="วงกลม"/>
              </a:rPr>
              <a:t>วงกลม</a:t>
            </a:r>
            <a:r>
              <a:rPr lang="th-TH" sz="1600" dirty="0">
                <a:cs typeface="+mj-cs"/>
              </a:rPr>
              <a:t>ทั้งสองด้านโดยไม่ให้สัมผัส</a:t>
            </a:r>
            <a:r>
              <a:rPr lang="th-TH" sz="1600" dirty="0">
                <a:cs typeface="+mj-cs"/>
                <a:hlinkClick r:id="rId6" tooltip="อากาศ"/>
              </a:rPr>
              <a:t>อากาศ</a:t>
            </a:r>
            <a:r>
              <a:rPr lang="en-US" sz="1600" dirty="0">
                <a:cs typeface="+mj-cs"/>
              </a:rPr>
              <a:t> </a:t>
            </a:r>
            <a:r>
              <a:rPr lang="th-TH" sz="1600" dirty="0">
                <a:cs typeface="+mj-cs"/>
              </a:rPr>
              <a:t>สิ่งที่ใช้บรรจุภายในมักเป็น</a:t>
            </a:r>
            <a:r>
              <a:rPr lang="th-TH" sz="1600" dirty="0">
                <a:cs typeface="+mj-cs"/>
                <a:hlinkClick r:id="rId7" tooltip="อาหาร"/>
              </a:rPr>
              <a:t>อาหาร</a:t>
            </a:r>
            <a:r>
              <a:rPr lang="en-US" sz="1600" dirty="0">
                <a:cs typeface="+mj-cs"/>
              </a:rPr>
              <a:t> </a:t>
            </a:r>
            <a:r>
              <a:rPr lang="th-TH" sz="1600" dirty="0">
                <a:cs typeface="+mj-cs"/>
              </a:rPr>
              <a:t>เพื่อวัตถุประสงค์หลักของ</a:t>
            </a:r>
            <a:r>
              <a:rPr lang="th-TH" sz="1600" dirty="0">
                <a:cs typeface="+mj-cs"/>
                <a:hlinkClick r:id="rId8" tooltip="การถนอมอาหาร"/>
              </a:rPr>
              <a:t>การถนอมอาหาร</a:t>
            </a:r>
            <a:r>
              <a:rPr lang="th-TH" sz="1600" dirty="0">
                <a:cs typeface="+mj-cs"/>
              </a:rPr>
              <a:t>ให้สามารถเก็บไว้ได้นาน และจำเป็นต้องใช้การตัดหรือการฉีกฝากระป๋องให้เปิดออกด้วย</a:t>
            </a:r>
            <a:r>
              <a:rPr lang="th-TH" sz="1600" dirty="0">
                <a:cs typeface="+mj-cs"/>
                <a:hlinkClick r:id="rId9" tooltip="ที่เปิดกระป๋อง"/>
              </a:rPr>
              <a:t>ที่เปิดกระป๋อง</a:t>
            </a:r>
            <a:r>
              <a:rPr lang="en-US" sz="1600" dirty="0">
                <a:cs typeface="+mj-cs"/>
              </a:rPr>
              <a:t> </a:t>
            </a:r>
            <a:r>
              <a:rPr lang="th-TH" sz="1600" dirty="0">
                <a:cs typeface="+mj-cs"/>
              </a:rPr>
              <a:t>ปัจจุบันสามารถผลิตกระป๋องซึ่งเปิดได้ง่ายด้วยมือโดยไม่ต้องใช้ที่เปิดแต่อย่างใด</a:t>
            </a:r>
            <a:endParaRPr lang="en-US" sz="1600" dirty="0">
              <a:cs typeface="+mj-cs"/>
            </a:endParaRPr>
          </a:p>
          <a:p>
            <a:r>
              <a:rPr lang="th-TH" sz="1800" b="1" dirty="0">
                <a:cs typeface="+mj-cs"/>
              </a:rPr>
              <a:t>2.2 เหตุผลในการรีไซเคิลกระป๋องอลูมิเนียม</a:t>
            </a:r>
            <a:endParaRPr lang="en-US" sz="1800" b="1" dirty="0">
              <a:cs typeface="+mj-cs"/>
            </a:endParaRPr>
          </a:p>
          <a:p>
            <a:r>
              <a:rPr lang="th-TH" sz="1600" dirty="0">
                <a:cs typeface="+mj-cs"/>
              </a:rPr>
              <a:t>เมื่อคุณใช้กระป๋องน้ำอัดลมไปยังศูนย์รีไซเคิลกระป๋องถูกเก็บรวบรวมประมวลผลและกลายเป็นกระป๋อง ใหม่ มันเป็นทั้งกระบวนการที่สนับสนุนตัวเอง นอกจากนี้ยังเป็นกระบวนการที่ถือประโยชน์</a:t>
            </a:r>
            <a:r>
              <a:rPr lang="th-TH" sz="1600" dirty="0" smtClean="0">
                <a:cs typeface="+mj-cs"/>
              </a:rPr>
              <a:t>มากมาย สำหรับ </a:t>
            </a:r>
            <a:r>
              <a:rPr lang="th-TH" sz="1600" dirty="0">
                <a:cs typeface="+mj-cs"/>
              </a:rPr>
              <a:t>สภาพแวดล้อมในชุมชนและแม้แต่กระเป๋าสตางค์ของคุณ รีไซเคิลมักจะเป็นความคิดของ แต่ไม่ได้ดำเนินการ เกือบได้มากเท่าที่ควรจะเป็น ทุกนาทีมีค่าเฉลี่ย</a:t>
            </a:r>
            <a:r>
              <a:rPr lang="en-US" sz="1600" dirty="0">
                <a:cs typeface="+mj-cs"/>
              </a:rPr>
              <a:t>113,204</a:t>
            </a:r>
            <a:r>
              <a:rPr lang="th-TH" sz="1600" dirty="0">
                <a:cs typeface="+mj-cs"/>
              </a:rPr>
              <a:t>กระป๋องอลูมิเนียมจะถูกนา มาใช่ใหม่นั่น เป็นเพียง ร้อยละ</a:t>
            </a:r>
            <a:r>
              <a:rPr lang="en-US" sz="1600" dirty="0">
                <a:cs typeface="+mj-cs"/>
              </a:rPr>
              <a:t>50</a:t>
            </a:r>
            <a:r>
              <a:rPr lang="th-TH" sz="1600" dirty="0">
                <a:cs typeface="+mj-cs"/>
              </a:rPr>
              <a:t>ของกระป๋องที่ออกมี ทำส่วนของคุณ </a:t>
            </a:r>
            <a:r>
              <a:rPr lang="en-US" sz="1600" dirty="0" smtClean="0">
                <a:cs typeface="+mj-cs"/>
              </a:rPr>
              <a:t>                                                                                                      1.</a:t>
            </a:r>
            <a:r>
              <a:rPr lang="th-TH" sz="1600" dirty="0">
                <a:cs typeface="+mj-cs"/>
              </a:rPr>
              <a:t>รีไซเคิลในตัวเองเป็นสิ่งสำคัญ สิ่งที่ชอบรีไซเคิลอลูมิเนียมเป็นสิ่งสำคัญโดยเฉพาะอย่างยิ่ง เพราะ อลูมิเนียมเป็นแหล่งข้อมูลที่</a:t>
            </a:r>
            <a:r>
              <a:rPr lang="en-US" sz="1600" dirty="0">
                <a:cs typeface="+mj-cs"/>
              </a:rPr>
              <a:t>nonrenewable</a:t>
            </a:r>
            <a:r>
              <a:rPr lang="th-TH" sz="1600" dirty="0">
                <a:cs typeface="+mj-cs"/>
              </a:rPr>
              <a:t>อลูมิเนียมเป็นองค์ ประกอบของความหมายจะไม่สามารถทา มัน จะต้องพบ โดยการรีไซเคิลกระป๋องอลูมิเนียมของคุณคุณประหยัดเวลาและพลังงานที่จะได้ไปสู่การค้นหา และการเก็บเกี่ยวอลูมิเนียมมากขั้น อลูมิเนียมมีความ</a:t>
            </a:r>
            <a:r>
              <a:rPr lang="th-TH" sz="1600" dirty="0" smtClean="0">
                <a:cs typeface="+mj-cs"/>
              </a:rPr>
              <a:t>แตกต่าง</a:t>
            </a:r>
            <a:r>
              <a:rPr lang="en-US" sz="1600" dirty="0" smtClean="0">
                <a:cs typeface="+mj-cs"/>
              </a:rPr>
              <a:t>2. </a:t>
            </a:r>
            <a:r>
              <a:rPr lang="th-TH" sz="1600" dirty="0" smtClean="0">
                <a:cs typeface="+mj-cs"/>
              </a:rPr>
              <a:t>เช่นเดียวกับการรีไซเคิลทุกการรีไซเคิลกระป๋องอลูมิเนียมจะช่วยรักษาสภาพแวดล้อมทาง เศรษฐกิจและเสียงอลูมิเนียมจะแตกต่างกัน เล็กน้อยแต่ในการที่จะมีเวลาค่อนข้างรวดเร็วรอบเปิด มันใช้เวลา เพียง </a:t>
            </a:r>
            <a:r>
              <a:rPr lang="en-US" sz="1600" dirty="0" smtClean="0">
                <a:cs typeface="+mj-cs"/>
              </a:rPr>
              <a:t>60</a:t>
            </a:r>
            <a:r>
              <a:rPr lang="th-TH" sz="1600" dirty="0" smtClean="0">
                <a:cs typeface="+mj-cs"/>
              </a:rPr>
              <a:t>วันนับจากเวลาที่คุณนำมาใช้อลูมิเนียมสามารถไปเมื่อมีการกลับ มาบนหิ้งเป็นใหม่ได้การผลิต กระป๋องอลูมิเนียมจากวัสดุรีไซเคิลใช้พลังงานน้อยกว่า ร้อยละ </a:t>
            </a:r>
            <a:r>
              <a:rPr lang="en-US" sz="1600" dirty="0" smtClean="0">
                <a:cs typeface="+mj-cs"/>
              </a:rPr>
              <a:t>95</a:t>
            </a:r>
            <a:r>
              <a:rPr lang="th-TH" sz="1600" dirty="0" smtClean="0">
                <a:cs typeface="+mj-cs"/>
              </a:rPr>
              <a:t>โดยใช้วัตถุดิบ อลูมิเนียมสำหรับ</a:t>
            </a:r>
            <a:endParaRPr lang="en-US" sz="1600" dirty="0" smtClean="0">
              <a:cs typeface="+mj-cs"/>
            </a:endParaRPr>
          </a:p>
          <a:p>
            <a:endParaRPr lang="th-TH" sz="1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645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0658" y="25255"/>
            <a:ext cx="6172200" cy="7235044"/>
          </a:xfrm>
        </p:spPr>
        <p:txBody>
          <a:bodyPr/>
          <a:lstStyle/>
          <a:p>
            <a:r>
              <a:rPr lang="en-US" sz="1600" dirty="0">
                <a:cs typeface="+mj-cs"/>
              </a:rPr>
              <a:t>3.</a:t>
            </a:r>
            <a:r>
              <a:rPr lang="th-TH" sz="1600" dirty="0">
                <a:cs typeface="+mj-cs"/>
              </a:rPr>
              <a:t>กระป๋องอลูมิเนียมให้ผลตอบแทนทางเศรษฐกิจสูงสุดของวัสดุรีไซเคิลอื่น ๆ นี่อาจเป็นเหตุผลที่ กระป๋องอลูมิเนียมเป็น รายการที่นา กลับ มามากที่สุดในแต่ละปีทั้งนี้ขี้นอยู่กับ ตำแหน่งที่คุณรีไซเคิลกระป๋อง ของคุณคุณจะได้รับอัตราแบนต่อได้หรือได้รับชำระเงินตามน้ำ หนัก ในแต่ละปี</a:t>
            </a:r>
            <a:r>
              <a:rPr lang="en-US" sz="1600" dirty="0">
                <a:cs typeface="+mj-cs"/>
              </a:rPr>
              <a:t>$ 800,000,000 </a:t>
            </a:r>
            <a:r>
              <a:rPr lang="th-TH" sz="1600" dirty="0">
                <a:cs typeface="+mj-cs"/>
              </a:rPr>
              <a:t>ดอลลาร์จะถูก จ่ายออกมาจากอลูมิเนียมสามารถรีไซเคิล </a:t>
            </a:r>
            <a:endParaRPr lang="th-TH" sz="1600" dirty="0" smtClean="0">
              <a:cs typeface="+mj-cs"/>
            </a:endParaRPr>
          </a:p>
          <a:p>
            <a:endParaRPr lang="th-TH" dirty="0">
              <a:cs typeface="+mj-cs"/>
            </a:endParaRPr>
          </a:p>
        </p:txBody>
      </p:sp>
      <p:sp>
        <p:nvSpPr>
          <p:cNvPr id="2" name="AutoShape 2" descr="à¸à¸¥à¸à¸²à¸£à¸à¹à¸à¸«à¸²à¸£à¸¹à¸à¸ à¸²à¸à¸ªà¸³à¸«à¸£à¸±à¸ à¸ à¸²à¸ à¸à¸³à¹à¸à¹à¸¡à¸à¸µà¹à¹à¸¥à¹à¸§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413" y="1331640"/>
            <a:ext cx="424847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5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000" b="1" dirty="0" smtClean="0"/>
              <a:t>บทที่3</a:t>
            </a:r>
            <a:br>
              <a:rPr lang="th-TH" sz="2000" b="1" dirty="0" smtClean="0"/>
            </a:br>
            <a:r>
              <a:rPr lang="th-TH" sz="2000" b="1" dirty="0" smtClean="0"/>
              <a:t>วิธีดำเนินงาน</a:t>
            </a:r>
            <a:endParaRPr lang="th-TH" sz="2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2656" y="2123729"/>
            <a:ext cx="6182444" cy="6044490"/>
          </a:xfrm>
        </p:spPr>
        <p:txBody>
          <a:bodyPr/>
          <a:lstStyle/>
          <a:p>
            <a:r>
              <a:rPr lang="th-TH" sz="1800" b="1" dirty="0" smtClean="0">
                <a:cs typeface="+mj-cs"/>
              </a:rPr>
              <a:t>วัสดุอุปกรณ์ในการทำตะเกียง</a:t>
            </a:r>
          </a:p>
          <a:p>
            <a:r>
              <a:rPr lang="th-TH" sz="1600" dirty="0" smtClean="0">
                <a:cs typeface="+mj-cs"/>
              </a:rPr>
              <a:t>1.กระป๋องน้ำอัดลม</a:t>
            </a:r>
          </a:p>
          <a:p>
            <a:r>
              <a:rPr lang="th-TH" sz="1600" dirty="0" smtClean="0">
                <a:cs typeface="+mj-cs"/>
              </a:rPr>
              <a:t>2.เชือก</a:t>
            </a:r>
          </a:p>
          <a:p>
            <a:r>
              <a:rPr lang="th-TH" sz="1600" dirty="0" smtClean="0">
                <a:cs typeface="+mj-cs"/>
              </a:rPr>
              <a:t>3.น้ำมันพืช</a:t>
            </a:r>
          </a:p>
          <a:p>
            <a:r>
              <a:rPr lang="th-TH" sz="1600" dirty="0" smtClean="0">
                <a:cs typeface="+mj-cs"/>
              </a:rPr>
              <a:t>4.</a:t>
            </a:r>
            <a:r>
              <a:rPr lang="th-TH" sz="1600" dirty="0" err="1" smtClean="0">
                <a:cs typeface="+mj-cs"/>
              </a:rPr>
              <a:t>คัตเตอร์</a:t>
            </a:r>
            <a:endParaRPr lang="th-TH" sz="1600" dirty="0" smtClean="0">
              <a:cs typeface="+mj-cs"/>
            </a:endParaRPr>
          </a:p>
          <a:p>
            <a:r>
              <a:rPr lang="th-TH" sz="1600" dirty="0" smtClean="0">
                <a:cs typeface="+mj-cs"/>
              </a:rPr>
              <a:t>5.กรรไกร</a:t>
            </a:r>
          </a:p>
          <a:p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2521451"/>
            <a:ext cx="1051322" cy="146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454" y="2363755"/>
            <a:ext cx="1088231" cy="173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219" y="5364088"/>
            <a:ext cx="1474788" cy="135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454" y="5097716"/>
            <a:ext cx="13287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3" y="5220072"/>
            <a:ext cx="1408112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174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000" b="1" dirty="0" smtClean="0"/>
              <a:t>บทที่4</a:t>
            </a:r>
            <a:br>
              <a:rPr lang="th-TH" sz="2000" b="1" dirty="0" smtClean="0"/>
            </a:br>
            <a:r>
              <a:rPr lang="th-TH" sz="2000" b="1" dirty="0" smtClean="0"/>
              <a:t>ผลการศึกษาและอภิปราย</a:t>
            </a:r>
            <a:br>
              <a:rPr lang="th-TH" sz="2000" b="1" dirty="0" smtClean="0"/>
            </a:br>
            <a:endParaRPr lang="th-TH" sz="2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1600" dirty="0" smtClean="0">
                <a:cs typeface="+mj-cs"/>
              </a:rPr>
              <a:t>การประดิษฐ์ตระเกียงจาก กระป๋องน้ำสามารถทำได้ง่าย เนื่องจากกระป๋อง สามารถมาดัดแปลงเป็นสิ่งต่างๆได้และเป็นเศษวัสดุเหลือใช้ที่หาได้ทั่วไป และวิธีทำไม่ยากจนเกินไป มีความคงทนแข็งแรง ลดพื้นที่ที่มีขยะหรือลดขยะประเภทกระป๋องที่ย่อยสลายยาก และเป็นการนำกระป๋องน้ำกลับมาใช้ใหม่ให้เกิดประโยชน์เพื่อลดภาวะโลกร้อน ลดปริมาณการเผาขยะทำให้ลดแก๊สพิษในอากาศและเป็นการมูลค่าให้กับของเหลือใช้อีกด้วย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7924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000" b="1" dirty="0" smtClean="0"/>
              <a:t>บทที่5</a:t>
            </a:r>
            <a:br>
              <a:rPr lang="th-TH" sz="2000" b="1" dirty="0" smtClean="0"/>
            </a:br>
            <a:r>
              <a:rPr lang="th-TH" sz="2000" b="1" dirty="0" smtClean="0"/>
              <a:t>สรุปผล</a:t>
            </a:r>
            <a:endParaRPr lang="th-TH" sz="2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2656" y="2133601"/>
            <a:ext cx="6182444" cy="6034617"/>
          </a:xfrm>
        </p:spPr>
        <p:txBody>
          <a:bodyPr/>
          <a:lstStyle/>
          <a:p>
            <a:r>
              <a:rPr lang="th-TH" sz="1800" b="1" dirty="0" smtClean="0">
                <a:cs typeface="+mj-cs"/>
              </a:rPr>
              <a:t>สรุปผล</a:t>
            </a:r>
          </a:p>
          <a:p>
            <a:r>
              <a:rPr lang="th-TH" sz="1600" dirty="0" smtClean="0">
                <a:cs typeface="+mj-cs"/>
              </a:rPr>
              <a:t> จากการประดิษฐ์ตระเกียงจากกระป๋อง สรุปผลได้ว่าเป็นการสร้างผลงานเพื่อตอบสนองปัญหาเรื่องแสงสว่างในตอนกลางคืน และลดภาวะขยะกระป๋องที่ย่อยสลายยาก และพื้นที่สะสมขยะให้น้อยลง</a:t>
            </a:r>
          </a:p>
          <a:p>
            <a:r>
              <a:rPr lang="th-TH" sz="1800" b="1" dirty="0" smtClean="0">
                <a:cs typeface="+mj-cs"/>
              </a:rPr>
              <a:t>ประโยชน์ที่ได้รับจากโครงงาน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1.ฝึกความคิดสร้างสรรค์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2.ฝึกการทำงานเป็นกลุ่ม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3.ใช้เวลาว่างให้เกิดประโยชน์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4.รู้จักการวางแผน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5.ฝึกการเป็นผู้นำและผู้ตาม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6.ฝึกสมาธิ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7.ประหยัดค่าใช้จ่าย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8.ลดปัญหาขยะกระป๋อง</a:t>
            </a:r>
          </a:p>
          <a:p>
            <a:pPr marL="0" indent="0">
              <a:buNone/>
            </a:pPr>
            <a:r>
              <a:rPr lang="th-TH" sz="1800" b="1" dirty="0" smtClean="0">
                <a:cs typeface="+mj-cs"/>
              </a:rPr>
              <a:t>ปัญหาในการดำเนินงาน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1.การตัดกระป๋องไม่ตรงไม่เรียบเนียนเสมอกัน</a:t>
            </a:r>
          </a:p>
          <a:p>
            <a:pPr marL="0" indent="0">
              <a:buNone/>
            </a:pPr>
            <a:r>
              <a:rPr lang="th-TH" sz="1600" dirty="0" smtClean="0">
                <a:cs typeface="+mj-cs"/>
              </a:rPr>
              <a:t>2.การจุดไฟเวลาลมพัดแรงไฟจะตกลงหลุมกระป๋องจึงทำให้เกิดไฟลุกจากในกระป๋อง</a:t>
            </a:r>
          </a:p>
          <a:p>
            <a:endParaRPr lang="th-TH" sz="1600" b="1" dirty="0" smtClean="0">
              <a:cs typeface="+mj-cs"/>
            </a:endParaRPr>
          </a:p>
          <a:p>
            <a:endParaRPr lang="th-TH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24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>
            <a:spLocks noGrp="1"/>
          </p:cNvSpPr>
          <p:nvPr>
            <p:ph idx="1"/>
          </p:nvPr>
        </p:nvSpPr>
        <p:spPr>
          <a:xfrm>
            <a:off x="404813" y="539750"/>
            <a:ext cx="6172200" cy="6034088"/>
          </a:xfrm>
        </p:spPr>
        <p:txBody>
          <a:bodyPr/>
          <a:lstStyle/>
          <a:p>
            <a:r>
              <a:rPr lang="th-TH" sz="1800" b="1" dirty="0" smtClean="0">
                <a:cs typeface="+mj-cs"/>
              </a:rPr>
              <a:t>การ</a:t>
            </a:r>
            <a:r>
              <a:rPr lang="th-TH" sz="1800" b="1" dirty="0" err="1" smtClean="0">
                <a:cs typeface="+mj-cs"/>
              </a:rPr>
              <a:t>แก้ปํญหา</a:t>
            </a:r>
            <a:endParaRPr lang="th-TH" sz="1800" b="1" dirty="0" smtClean="0">
              <a:cs typeface="+mj-cs"/>
            </a:endParaRPr>
          </a:p>
          <a:p>
            <a:r>
              <a:rPr lang="th-TH" sz="1600" dirty="0" smtClean="0">
                <a:cs typeface="+mj-cs"/>
              </a:rPr>
              <a:t>1.ใช้การวัดระยะช่วยในการตัด</a:t>
            </a:r>
          </a:p>
          <a:p>
            <a:r>
              <a:rPr lang="th-TH" sz="1600" dirty="0" smtClean="0">
                <a:cs typeface="+mj-cs"/>
              </a:rPr>
              <a:t>2.นำวัตถุมาอุดเช่น ดินน้ำมัน เป็นต้น </a:t>
            </a:r>
          </a:p>
          <a:p>
            <a:r>
              <a:rPr lang="th-TH" sz="1800" b="1" dirty="0" smtClean="0">
                <a:cs typeface="+mj-cs"/>
              </a:rPr>
              <a:t>ข้อเสนอแนะ</a:t>
            </a:r>
          </a:p>
          <a:p>
            <a:r>
              <a:rPr lang="th-TH" sz="1600" dirty="0" smtClean="0">
                <a:cs typeface="+mj-cs"/>
              </a:rPr>
              <a:t>1.การนำกระป๋องมาใช้ประโยชน์ด้านอื่นๆอีกด้วย</a:t>
            </a:r>
          </a:p>
          <a:p>
            <a:r>
              <a:rPr lang="th-TH" sz="1600" dirty="0" smtClean="0">
                <a:cs typeface="+mj-cs"/>
              </a:rPr>
              <a:t>2.การลดมลพิษต่างๆ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5422465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733</Words>
  <Application>Microsoft Office PowerPoint</Application>
  <PresentationFormat>นำเสนอทางหน้าจอ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ชื่อเรื่อง ตะเกียงจากกระป๋อง </vt:lpstr>
      <vt:lpstr>บทที่1  บทนำ </vt:lpstr>
      <vt:lpstr>บทที่2 เอกสารที่เกี่ยวข้อง </vt:lpstr>
      <vt:lpstr>งานนำเสนอ PowerPoint</vt:lpstr>
      <vt:lpstr>บทที่3 วิธีดำเนินงาน</vt:lpstr>
      <vt:lpstr>บทที่4 ผลการศึกษาและอภิปราย </vt:lpstr>
      <vt:lpstr>บทที่5 สรุปผล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9</cp:revision>
  <dcterms:created xsi:type="dcterms:W3CDTF">2019-07-03T12:03:35Z</dcterms:created>
  <dcterms:modified xsi:type="dcterms:W3CDTF">2019-09-30T11:23:03Z</dcterms:modified>
</cp:coreProperties>
</file>